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96" r:id="rId2"/>
    <p:sldMasterId id="2147483709" r:id="rId3"/>
    <p:sldMasterId id="2147483722" r:id="rId4"/>
    <p:sldMasterId id="2147483895" r:id="rId5"/>
    <p:sldMasterId id="2147483898" r:id="rId6"/>
    <p:sldMasterId id="2147483911" r:id="rId7"/>
    <p:sldMasterId id="2147483924" r:id="rId8"/>
    <p:sldMasterId id="2147483937" r:id="rId9"/>
    <p:sldMasterId id="2147483950" r:id="rId10"/>
    <p:sldMasterId id="2147483963" r:id="rId11"/>
  </p:sldMasterIdLst>
  <p:notesMasterIdLst>
    <p:notesMasterId r:id="rId40"/>
  </p:notesMasterIdLst>
  <p:handoutMasterIdLst>
    <p:handoutMasterId r:id="rId41"/>
  </p:handoutMasterIdLst>
  <p:sldIdLst>
    <p:sldId id="256" r:id="rId12"/>
    <p:sldId id="293" r:id="rId13"/>
    <p:sldId id="300" r:id="rId14"/>
    <p:sldId id="283" r:id="rId15"/>
    <p:sldId id="303" r:id="rId16"/>
    <p:sldId id="259" r:id="rId17"/>
    <p:sldId id="258" r:id="rId18"/>
    <p:sldId id="306" r:id="rId19"/>
    <p:sldId id="311" r:id="rId20"/>
    <p:sldId id="304" r:id="rId21"/>
    <p:sldId id="305" r:id="rId22"/>
    <p:sldId id="287" r:id="rId23"/>
    <p:sldId id="312" r:id="rId24"/>
    <p:sldId id="288" r:id="rId25"/>
    <p:sldId id="284" r:id="rId26"/>
    <p:sldId id="310" r:id="rId27"/>
    <p:sldId id="286" r:id="rId28"/>
    <p:sldId id="289" r:id="rId29"/>
    <p:sldId id="291" r:id="rId30"/>
    <p:sldId id="262" r:id="rId31"/>
    <p:sldId id="302" r:id="rId32"/>
    <p:sldId id="316" r:id="rId33"/>
    <p:sldId id="315" r:id="rId34"/>
    <p:sldId id="264" r:id="rId35"/>
    <p:sldId id="313" r:id="rId36"/>
    <p:sldId id="314" r:id="rId37"/>
    <p:sldId id="266" r:id="rId38"/>
    <p:sldId id="317" r:id="rId39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B11"/>
    <a:srgbClr val="350DE1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6832" autoAdjust="0"/>
  </p:normalViewPr>
  <p:slideViewPr>
    <p:cSldViewPr>
      <p:cViewPr varScale="1">
        <p:scale>
          <a:sx n="47" d="100"/>
          <a:sy n="47" d="100"/>
        </p:scale>
        <p:origin x="-20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P060041\pub\&#22269;&#38555;&#37096;\6&#24195;&#22577;\&#27726;&#29992;PPT&#20316;&#25104;&#12503;&#12525;&#12472;&#12455;&#12463;&#12488;\3%20&#20840;&#22269;&#29983;&#21332;&#12398;&#32207;&#21512;&#27010;&#27841;\&#20840;&#22269;&#29983;&#21332;&#12398;&#32207;&#21512;&#27010;&#27841;30&#24180;&#25512;&#31227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P060041\pub\&#22269;&#38555;&#37096;\6&#24195;&#22577;\&#27726;&#29992;PPT&#20316;&#25104;&#12503;&#12525;&#12472;&#12455;&#12463;&#12488;\3%20&#20840;&#22269;&#29983;&#21332;&#12398;&#32207;&#21512;&#27010;&#27841;\&#20840;&#22269;&#29983;&#21332;&#12398;&#32207;&#21512;&#27010;&#27841;30&#24180;&#25512;&#31227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P060041\pub\&#22269;&#38555;&#37096;\6&#24195;&#22577;\&#27726;&#29992;PPT&#20316;&#25104;&#12503;&#12525;&#12472;&#12455;&#12463;&#12488;\3%20&#20840;&#22269;&#29983;&#21332;&#12398;&#32207;&#21512;&#27010;&#27841;\&#20840;&#22269;&#29983;&#21332;&#12398;&#32207;&#21512;&#27010;&#27841;30&#24180;&#25512;&#31227;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6623179455509232E-2"/>
          <c:y val="3.6411184489035651E-2"/>
          <c:w val="0.77663038443723931"/>
          <c:h val="0.77066738633477261"/>
        </c:manualLayout>
      </c:layout>
      <c:barChart>
        <c:barDir val="col"/>
        <c:grouping val="clustered"/>
        <c:ser>
          <c:idx val="1"/>
          <c:order val="1"/>
          <c:tx>
            <c:strRef>
              <c:f>'5年ごと抽出_英語版'!$A$6</c:f>
              <c:strCache>
                <c:ptCount val="1"/>
                <c:pt idx="0">
                  <c:v>Membership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6"/>
              <c:layout>
                <c:manualLayout>
                  <c:x val="1.6339869281045756E-3"/>
                  <c:y val="1.6129032258064519E-2"/>
                </c:manualLayout>
              </c:layout>
              <c:showVal val="1"/>
            </c:dLbl>
            <c:txPr>
              <a:bodyPr/>
              <a:lstStyle/>
              <a:p>
                <a:pPr>
                  <a:defRPr lang="ja-JP" sz="16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'5年ごと抽出_英語版'!$B$3:$H$3</c:f>
              <c:numCache>
                <c:formatCode>General</c:formatCode>
                <c:ptCount val="7"/>
                <c:pt idx="0">
                  <c:v>1986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</c:numCache>
            </c:numRef>
          </c:cat>
          <c:val>
            <c:numRef>
              <c:f>'5年ごと抽出_英語版'!$B$6:$H$6</c:f>
              <c:numCache>
                <c:formatCode>#,##0;[Red]\-#,##0</c:formatCode>
                <c:ptCount val="7"/>
                <c:pt idx="0">
                  <c:v>1107</c:v>
                </c:pt>
                <c:pt idx="1">
                  <c:v>1410</c:v>
                </c:pt>
                <c:pt idx="2">
                  <c:v>1863</c:v>
                </c:pt>
                <c:pt idx="3">
                  <c:v>2104</c:v>
                </c:pt>
                <c:pt idx="4">
                  <c:v>2352</c:v>
                </c:pt>
                <c:pt idx="5">
                  <c:v>2622</c:v>
                </c:pt>
                <c:pt idx="6">
                  <c:v>2819</c:v>
                </c:pt>
              </c:numCache>
            </c:numRef>
          </c:val>
        </c:ser>
        <c:dLbls/>
        <c:axId val="104598912"/>
        <c:axId val="104633472"/>
      </c:barChart>
      <c:lineChart>
        <c:grouping val="standard"/>
        <c:ser>
          <c:idx val="0"/>
          <c:order val="0"/>
          <c:tx>
            <c:strRef>
              <c:f>'5年ごと抽出_英語版'!$A$4</c:f>
              <c:strCache>
                <c:ptCount val="1"/>
                <c:pt idx="0">
                  <c:v>No. of Consumer Co-ops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5.2287581699346428E-2"/>
                  <c:y val="-2.150537634408603E-2"/>
                </c:manualLayout>
              </c:layout>
              <c:showVal val="1"/>
            </c:dLbl>
            <c:dLbl>
              <c:idx val="1"/>
              <c:layout>
                <c:manualLayout>
                  <c:x val="1.6339869281045756E-3"/>
                  <c:y val="-1.881720430107527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6129032258064519E-2"/>
                </c:manualLayout>
              </c:layout>
              <c:showVal val="1"/>
            </c:dLbl>
            <c:dLbl>
              <c:idx val="3"/>
              <c:layout>
                <c:manualLayout>
                  <c:x val="-1.1437908496732027E-2"/>
                  <c:y val="4.5698924731182811E-2"/>
                </c:manualLayout>
              </c:layout>
              <c:showVal val="1"/>
            </c:dLbl>
            <c:dLbl>
              <c:idx val="4"/>
              <c:layout>
                <c:manualLayout>
                  <c:x val="3.2679738562091517E-3"/>
                  <c:y val="-1.3440860215053795E-2"/>
                </c:manualLayout>
              </c:layout>
              <c:showVal val="1"/>
            </c:dLbl>
            <c:dLbl>
              <c:idx val="6"/>
              <c:layout>
                <c:manualLayout>
                  <c:x val="-1.3071895424836603E-2"/>
                  <c:y val="-5.1075268817204304E-2"/>
                </c:manualLayout>
              </c:layout>
              <c:showVal val="1"/>
            </c:dLbl>
            <c:txPr>
              <a:bodyPr/>
              <a:lstStyle/>
              <a:p>
                <a:pPr>
                  <a:defRPr lang="ja-JP" sz="16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'5年ごと抽出_英語版'!$B$3:$H$3</c:f>
              <c:numCache>
                <c:formatCode>General</c:formatCode>
                <c:ptCount val="7"/>
                <c:pt idx="0">
                  <c:v>1986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</c:numCache>
            </c:numRef>
          </c:cat>
          <c:val>
            <c:numRef>
              <c:f>'5年ごと抽出_英語版'!$B$4:$H$4</c:f>
              <c:numCache>
                <c:formatCode>#,##0</c:formatCode>
                <c:ptCount val="7"/>
                <c:pt idx="0">
                  <c:v>601</c:v>
                </c:pt>
                <c:pt idx="1">
                  <c:v>669</c:v>
                </c:pt>
                <c:pt idx="2">
                  <c:v>647</c:v>
                </c:pt>
                <c:pt idx="3">
                  <c:v>617</c:v>
                </c:pt>
                <c:pt idx="4">
                  <c:v>629</c:v>
                </c:pt>
                <c:pt idx="5">
                  <c:v>596</c:v>
                </c:pt>
                <c:pt idx="6">
                  <c:v>560</c:v>
                </c:pt>
              </c:numCache>
            </c:numRef>
          </c:val>
        </c:ser>
        <c:dLbls/>
        <c:marker val="1"/>
        <c:axId val="104595840"/>
        <c:axId val="104597376"/>
      </c:lineChart>
      <c:catAx>
        <c:axId val="104595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104597376"/>
        <c:crosses val="autoZero"/>
        <c:auto val="1"/>
        <c:lblAlgn val="ctr"/>
        <c:lblOffset val="100"/>
      </c:catAx>
      <c:valAx>
        <c:axId val="10459737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104595840"/>
        <c:crosses val="autoZero"/>
        <c:crossBetween val="between"/>
      </c:valAx>
      <c:catAx>
        <c:axId val="104598912"/>
        <c:scaling>
          <c:orientation val="minMax"/>
        </c:scaling>
        <c:delete val="1"/>
        <c:axPos val="b"/>
        <c:numFmt formatCode="General" sourceLinked="1"/>
        <c:tickLblPos val="nextTo"/>
        <c:crossAx val="104633472"/>
        <c:crosses val="autoZero"/>
        <c:auto val="1"/>
        <c:lblAlgn val="ctr"/>
        <c:lblOffset val="100"/>
      </c:catAx>
      <c:valAx>
        <c:axId val="104633472"/>
        <c:scaling>
          <c:orientation val="minMax"/>
        </c:scaling>
        <c:axPos val="r"/>
        <c:numFmt formatCode="#,##0;[Red]\-#,##0" sourceLinked="1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104598912"/>
        <c:crosses val="max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chemeClr val="accent6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rgbClr val="0070C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8801399825021894E-3"/>
          <c:y val="0.8655693844721023"/>
          <c:w val="0.95190417374298808"/>
          <c:h val="9.6796206925747211E-2"/>
        </c:manualLayout>
      </c:layout>
      <c:txPr>
        <a:bodyPr/>
        <a:lstStyle/>
        <a:p>
          <a:pPr>
            <a:defRPr lang="ja-JP" sz="2000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'5年ごと抽出_英語版'!$A$7</c:f>
              <c:strCache>
                <c:ptCount val="1"/>
                <c:pt idx="0">
                  <c:v>Total Share Capital</c:v>
                </c:pt>
              </c:strCache>
            </c:strRef>
          </c:tx>
          <c:dLbls>
            <c:dLbl>
              <c:idx val="6"/>
              <c:layout>
                <c:manualLayout>
                  <c:x val="3.267973856209271E-3"/>
                  <c:y val="-2.0512820512820506E-2"/>
                </c:manualLayout>
              </c:layout>
              <c:showVal val="1"/>
            </c:dLbl>
            <c:txPr>
              <a:bodyPr/>
              <a:lstStyle/>
              <a:p>
                <a:pPr>
                  <a:defRPr lang="ja-JP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'5年ごと抽出_英語版'!$B$3:$H$3</c:f>
              <c:numCache>
                <c:formatCode>General</c:formatCode>
                <c:ptCount val="7"/>
                <c:pt idx="0">
                  <c:v>1986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</c:numCache>
            </c:numRef>
          </c:cat>
          <c:val>
            <c:numRef>
              <c:f>'5年ごと抽出_英語版'!$B$7:$H$7</c:f>
              <c:numCache>
                <c:formatCode>#,##0;[Red]\-#,##0</c:formatCode>
                <c:ptCount val="7"/>
                <c:pt idx="0">
                  <c:v>137744</c:v>
                </c:pt>
                <c:pt idx="1">
                  <c:v>240405</c:v>
                </c:pt>
                <c:pt idx="2">
                  <c:v>412959</c:v>
                </c:pt>
                <c:pt idx="3">
                  <c:v>508328</c:v>
                </c:pt>
                <c:pt idx="4">
                  <c:v>659213</c:v>
                </c:pt>
                <c:pt idx="5">
                  <c:v>729497</c:v>
                </c:pt>
                <c:pt idx="6">
                  <c:v>781347</c:v>
                </c:pt>
              </c:numCache>
            </c:numRef>
          </c:val>
        </c:ser>
        <c:dLbls/>
        <c:axId val="104989440"/>
        <c:axId val="104990976"/>
      </c:barChart>
      <c:catAx>
        <c:axId val="104989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04990976"/>
        <c:crosses val="autoZero"/>
        <c:auto val="1"/>
        <c:lblAlgn val="ctr"/>
        <c:lblOffset val="100"/>
      </c:catAx>
      <c:valAx>
        <c:axId val="104990976"/>
        <c:scaling>
          <c:orientation val="minMax"/>
        </c:scaling>
        <c:axPos val="l"/>
        <c:majorGridlines/>
        <c:numFmt formatCode="#,##0;[Red]\-#,##0" sourceLinked="1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04989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'5年ごと抽出_英語版'!$A$5</c:f>
              <c:strCache>
                <c:ptCount val="1"/>
                <c:pt idx="0">
                  <c:v>Total Business Turnover</c:v>
                </c:pt>
              </c:strCache>
            </c:strRef>
          </c:tx>
          <c:dLbls>
            <c:dLbl>
              <c:idx val="1"/>
              <c:layout>
                <c:manualLayout>
                  <c:x val="3.2362459546925572E-3"/>
                  <c:y val="1.3440860215053769E-2"/>
                </c:manualLayout>
              </c:layout>
              <c:showVal val="1"/>
            </c:dLbl>
            <c:dLbl>
              <c:idx val="2"/>
              <c:layout>
                <c:manualLayout>
                  <c:x val="-1.6181229773462788E-3"/>
                  <c:y val="2.1505376344086027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2.4193548387096777E-2"/>
                </c:manualLayout>
              </c:layout>
              <c:showVal val="1"/>
            </c:dLbl>
            <c:dLbl>
              <c:idx val="4"/>
              <c:layout>
                <c:manualLayout>
                  <c:x val="-6.4724919093851144E-3"/>
                  <c:y val="-1.3440860215053769E-2"/>
                </c:manualLayout>
              </c:layout>
              <c:showVal val="1"/>
            </c:dLbl>
            <c:dLbl>
              <c:idx val="5"/>
              <c:layout>
                <c:manualLayout>
                  <c:x val="-3.2362459546925572E-3"/>
                  <c:y val="-1.3440860215053769E-2"/>
                </c:manualLayout>
              </c:layout>
              <c:showVal val="1"/>
            </c:dLbl>
            <c:txPr>
              <a:bodyPr/>
              <a:lstStyle/>
              <a:p>
                <a:pPr>
                  <a:defRPr lang="ja-JP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'5年ごと抽出_英語版'!$B$3:$H$3</c:f>
              <c:numCache>
                <c:formatCode>General</c:formatCode>
                <c:ptCount val="7"/>
                <c:pt idx="0">
                  <c:v>1986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</c:numCache>
            </c:numRef>
          </c:cat>
          <c:val>
            <c:numRef>
              <c:f>'5年ごと抽出_英語版'!$B$5:$H$5</c:f>
              <c:numCache>
                <c:formatCode>#,##0;[Red]\-#,##0</c:formatCode>
                <c:ptCount val="7"/>
                <c:pt idx="0">
                  <c:v>20165</c:v>
                </c:pt>
                <c:pt idx="1">
                  <c:v>27772</c:v>
                </c:pt>
                <c:pt idx="2">
                  <c:v>32740</c:v>
                </c:pt>
                <c:pt idx="3">
                  <c:v>32832</c:v>
                </c:pt>
                <c:pt idx="4">
                  <c:v>33268</c:v>
                </c:pt>
                <c:pt idx="5">
                  <c:v>33222</c:v>
                </c:pt>
                <c:pt idx="6">
                  <c:v>34448</c:v>
                </c:pt>
              </c:numCache>
            </c:numRef>
          </c:val>
        </c:ser>
        <c:dLbls/>
        <c:axId val="105017344"/>
        <c:axId val="105018880"/>
      </c:barChart>
      <c:catAx>
        <c:axId val="105017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05018880"/>
        <c:crosses val="autoZero"/>
        <c:auto val="1"/>
        <c:lblAlgn val="ctr"/>
        <c:lblOffset val="100"/>
      </c:catAx>
      <c:valAx>
        <c:axId val="105018880"/>
        <c:scaling>
          <c:orientation val="minMax"/>
        </c:scaling>
        <c:axPos val="l"/>
        <c:majorGridlines/>
        <c:numFmt formatCode="#,##0;[Red]\-#,##0" sourceLinked="1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05017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23337D-3989-498E-942E-0609B1030BB3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BEE016-340E-4D43-83BE-D27080B774D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2B6B4A-9A9B-45C4-BCE4-BEAE5BB7CAF2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498776-6D04-4E6A-93EC-504AB8FA4FA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546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0E6075-5963-46DD-8100-40BC6FDDDE38}" type="slidenum">
              <a:rPr lang="ja-JP" altLang="en-US"/>
              <a:pPr/>
              <a:t>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This is the number of community based consumer co-ops as of FY2016.</a:t>
            </a:r>
          </a:p>
          <a:p>
            <a:r>
              <a:rPr lang="en-US" altLang="ja-JP" smtClean="0"/>
              <a:t>As explained beforehand, consumer co-ops can do business only with members.</a:t>
            </a:r>
          </a:p>
          <a:p>
            <a:r>
              <a:rPr lang="en-US" altLang="ja-JP" smtClean="0"/>
              <a:t>Therefore it is imperative for co-ops to gain many individual members to grow.</a:t>
            </a:r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</p:txBody>
      </p:sp>
      <p:sp>
        <p:nvSpPr>
          <p:cNvPr id="1638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660C2B-A371-480E-B583-501A1CB78AB1}" type="slidenum">
              <a:rPr lang="en-US" altLang="ja-JP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altLang="ja-JP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Consumer co-op as a whole has 5.4% of food market share in Japan. Consumer co-op is the third largest group in Japanese grocery market.  </a:t>
            </a:r>
          </a:p>
          <a:p>
            <a:r>
              <a:rPr lang="en-US" altLang="ja-JP" smtClean="0"/>
              <a:t>Homedelivery accounts for nearly 70% of the co-op grocery sales and this is the unique character of Japanese consumer co-op.business though some primary co-ops sell more at their supermarket than through homedelivery.</a:t>
            </a:r>
          </a:p>
          <a:p>
            <a:r>
              <a:rPr lang="en-US" altLang="ja-JP" smtClean="0"/>
              <a:t>There are about 4500 CO-OP brand products which are developed by JCCU. CO-OP brand products share 15% of total sales of primary co-ops.</a:t>
            </a:r>
          </a:p>
          <a:p>
            <a:r>
              <a:rPr lang="en-US" altLang="ja-JP" smtClean="0"/>
              <a:t>JCCU collaborate with its member co-ops/business federations of community based co-ops in the process of the product development.</a:t>
            </a:r>
          </a:p>
          <a:p>
            <a:endParaRPr lang="en-US" altLang="ja-JP" smtClean="0"/>
          </a:p>
        </p:txBody>
      </p:sp>
      <p:sp>
        <p:nvSpPr>
          <p:cNvPr id="1648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20E011-7160-4574-8EAD-4921773ACF65}" type="slidenum">
              <a:rPr lang="en-US" altLang="ja-JP">
                <a:solidFill>
                  <a:srgbClr val="000000"/>
                </a:solidFill>
                <a:latin typeface="Arial" charset="0"/>
              </a:rPr>
              <a:pPr/>
              <a:t>10</a:t>
            </a:fld>
            <a:endParaRPr lang="en-US" altLang="ja-JP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ja-JP" smtClean="0"/>
              <a:t>There are over 15000 delivery vans used by primary co-ops nationwide. </a:t>
            </a:r>
          </a:p>
          <a:p>
            <a:pPr eaLnBrk="1" hangingPunct="1"/>
            <a:r>
              <a:rPr lang="en-US" altLang="ja-JP" smtClean="0"/>
              <a:t>The co-op vans visit members’ homes or the designated sites that members receive the delivery.</a:t>
            </a:r>
          </a:p>
          <a:p>
            <a:pPr eaLnBrk="1" hangingPunct="1"/>
            <a:r>
              <a:rPr lang="en-US" altLang="ja-JP" smtClean="0"/>
              <a:t>The delivery is once a week on fixed date and time.   The average amount of monthly purchase per member is JPY11000(US$92)</a:t>
            </a:r>
          </a:p>
          <a:p>
            <a:pPr eaLnBrk="1" hangingPunct="1"/>
            <a:r>
              <a:rPr lang="en-US" altLang="ja-JP" smtClean="0"/>
              <a:t>There are four types of items delivered i.e. nonfood and food items under 3 temperature zones; room temperature, chilled under 10 degrees Celcius and frozen (minus 20 degrees Celcius).</a:t>
            </a:r>
          </a:p>
          <a:p>
            <a:pPr eaLnBrk="1" hangingPunct="1"/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en-US" altLang="ja-JP" smtClean="0"/>
              <a:t>Many co-ops hold exchange events between co-op staff and manufacturers of CO</a:t>
            </a:r>
            <a:r>
              <a:rPr lang="ja-JP" altLang="en-US" smtClean="0"/>
              <a:t>・</a:t>
            </a:r>
            <a:r>
              <a:rPr lang="en-US" altLang="ja-JP" smtClean="0"/>
              <a:t>OP brand products to raise staff’s knowledge and awareness about CO-OP brand products. </a:t>
            </a:r>
            <a:endParaRPr lang="ja-JP" altLang="en-US" smtClean="0"/>
          </a:p>
          <a:p>
            <a:pPr eaLnBrk="1" hangingPunct="1"/>
            <a:endParaRPr lang="ja-JP" altLang="en-US" smtClean="0"/>
          </a:p>
          <a:p>
            <a:pPr eaLnBrk="1" hangingPunct="1"/>
            <a:endParaRPr lang="ja-JP" altLang="en-US" smtClean="0"/>
          </a:p>
        </p:txBody>
      </p:sp>
      <p:sp>
        <p:nvSpPr>
          <p:cNvPr id="1658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3B6E73-2404-4114-AC2A-331E057825F0}" type="slidenum">
              <a:rPr lang="ja-JP" altLang="en-US">
                <a:solidFill>
                  <a:srgbClr val="000000"/>
                </a:solidFill>
              </a:rPr>
              <a:pPr/>
              <a:t>11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Meal delivery is a new home delivery service. Ready to eat meals are delivered five days a week.</a:t>
            </a:r>
          </a:p>
          <a:p>
            <a:r>
              <a:rPr lang="en-US" altLang="ja-JP" smtClean="0"/>
              <a:t>In Japan, population is rapidly aging and people who have difficulty in household chores are increasing. </a:t>
            </a:r>
          </a:p>
          <a:p>
            <a:r>
              <a:rPr lang="en-US" altLang="ja-JP" smtClean="0"/>
              <a:t>This service is popular among such members.</a:t>
            </a:r>
          </a:p>
          <a:p>
            <a:r>
              <a:rPr lang="en-US" altLang="ja-JP" smtClean="0"/>
              <a:t>The meal delivery service is one of the solutions to such house chores problems.</a:t>
            </a:r>
          </a:p>
          <a:p>
            <a:r>
              <a:rPr lang="en-US" altLang="ja-JP" smtClean="0"/>
              <a:t>As the delivery staff visit users everyday, it has an effect of watching over elderly people who lives alone.</a:t>
            </a:r>
          </a:p>
          <a:p>
            <a:r>
              <a:rPr lang="en-US" altLang="ja-JP" smtClean="0"/>
              <a:t>Actually there are cases that delivery staff find fallen users and call ambulance for them.</a:t>
            </a:r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</p:txBody>
      </p:sp>
      <p:sp>
        <p:nvSpPr>
          <p:cNvPr id="1669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FB8959-8D14-431D-BD9B-243C33E4CFFF}" type="slidenum">
              <a:rPr lang="ja-JP" altLang="en-US">
                <a:solidFill>
                  <a:srgbClr val="000000"/>
                </a:solidFill>
              </a:rPr>
              <a:pPr/>
              <a:t>12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 smtClean="0"/>
          </a:p>
        </p:txBody>
      </p:sp>
      <p:sp>
        <p:nvSpPr>
          <p:cNvPr id="1679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9134C7-B7B7-4ACC-AF9C-F7C03CF03BE0}" type="slidenum">
              <a:rPr lang="ja-JP" altLang="en-US">
                <a:solidFill>
                  <a:srgbClr val="000000"/>
                </a:solidFill>
              </a:rPr>
              <a:pPr/>
              <a:t>13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ja-JP" smtClean="0"/>
              <a:t>There are about 900 co-op stores. Many of them are grocery supermarket.</a:t>
            </a:r>
            <a:endParaRPr lang="ja-JP" altLang="en-US" smtClean="0"/>
          </a:p>
        </p:txBody>
      </p:sp>
      <p:sp>
        <p:nvSpPr>
          <p:cNvPr id="1689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9141B9-6635-42A6-8F74-EC4C80CE7D05}" type="slidenum">
              <a:rPr lang="ja-JP" altLang="en-US">
                <a:solidFill>
                  <a:srgbClr val="000000"/>
                </a:solidFill>
              </a:rPr>
              <a:pPr/>
              <a:t>14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Co-op send ‘mobile stores’ to the areas lacking in shopping facilities to help members* shop daily necessities. </a:t>
            </a:r>
          </a:p>
          <a:p>
            <a:r>
              <a:rPr lang="en-US" altLang="ja-JP" smtClean="0"/>
              <a:t>*e.g. elderly people, people living in food deserts.</a:t>
            </a:r>
          </a:p>
          <a:p>
            <a:endParaRPr lang="en-US" altLang="ja-JP" smtClean="0"/>
          </a:p>
        </p:txBody>
      </p:sp>
      <p:sp>
        <p:nvSpPr>
          <p:cNvPr id="1699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CE3277-B968-4CD5-BC11-4F3D08A2F15E}" type="slidenum">
              <a:rPr lang="en-US" altLang="ja-JP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en-US" altLang="ja-JP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ja-JP" smtClean="0"/>
              <a:t>Each co-op store has a room and space for member activities.</a:t>
            </a:r>
          </a:p>
          <a:p>
            <a:pPr eaLnBrk="1" hangingPunct="1"/>
            <a:r>
              <a:rPr lang="en-US" altLang="ja-JP" smtClean="0"/>
              <a:t>Many co-ops offer fun events for mom and children, school pupils as well as study session for members.</a:t>
            </a:r>
          </a:p>
          <a:p>
            <a:pPr eaLnBrk="1" hangingPunct="1"/>
            <a:r>
              <a:rPr lang="en-US" altLang="ja-JP" smtClean="0"/>
              <a:t>Large scale co-ops have members hall and offer cultural programs.</a:t>
            </a:r>
            <a:endParaRPr lang="ja-JP" altLang="en-US" smtClean="0"/>
          </a:p>
        </p:txBody>
      </p:sp>
      <p:sp>
        <p:nvSpPr>
          <p:cNvPr id="1710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1D28E7-BD33-46AB-9BE8-7B8A83E1FB6C}" type="slidenum">
              <a:rPr lang="ja-JP" altLang="en-US">
                <a:solidFill>
                  <a:srgbClr val="000000"/>
                </a:solidFill>
              </a:rPr>
              <a:pPr/>
              <a:t>16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The members and policy holders of ZENROSAI are trade union members and they are not necessarily the member of primary consumer co-ops that are affiliated with JCCU.</a:t>
            </a:r>
          </a:p>
          <a:p>
            <a:endParaRPr lang="en-US" altLang="ja-JP" smtClean="0"/>
          </a:p>
          <a:p>
            <a:endParaRPr lang="en-US" altLang="ja-JP" b="1" smtClean="0"/>
          </a:p>
          <a:p>
            <a:endParaRPr lang="en-US" altLang="ja-JP" smtClean="0"/>
          </a:p>
        </p:txBody>
      </p:sp>
      <p:sp>
        <p:nvSpPr>
          <p:cNvPr id="1720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78A157-84AB-4A3A-9F16-FB4B5CB1233C}" type="slidenum">
              <a:rPr lang="ja-JP" altLang="en-US">
                <a:solidFill>
                  <a:srgbClr val="000000"/>
                </a:solidFill>
              </a:rPr>
              <a:pPr/>
              <a:t>17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730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65C081-0FEE-4EF8-9C27-FC5AA314CF16}" type="slidenum">
              <a:rPr lang="ja-JP" altLang="en-US">
                <a:solidFill>
                  <a:srgbClr val="000000"/>
                </a:solidFill>
              </a:rPr>
              <a:pPr/>
              <a:t>18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There are many types of consumers' cooperative in the world. They are grocer,  health care, welfare, insurance, and housing cooperatives as well as credit unions, utility and multipurpose cooperatives. </a:t>
            </a:r>
          </a:p>
          <a:p>
            <a:endParaRPr lang="ja-JP" altLang="ja-JP" smtClean="0"/>
          </a:p>
          <a:p>
            <a:r>
              <a:rPr lang="en-US" altLang="ja-JP" smtClean="0"/>
              <a:t>In Japan there are several co-operative acts that rule different sectors of cooperatives such as agriculture, fisheries, forestry, finance, etc.. </a:t>
            </a:r>
          </a:p>
          <a:p>
            <a:r>
              <a:rPr lang="en-US" altLang="ja-JP" smtClean="0"/>
              <a:t>Consumers' cooperatives are set up based on the Consumer Cooperatives Act and the cooperatives set up by the act are categorized as consumer cooperative. </a:t>
            </a:r>
          </a:p>
          <a:p>
            <a:r>
              <a:rPr lang="en-US" altLang="ja-JP" smtClean="0"/>
              <a:t>The main purpose of consumers' co-ops is to provide quality goods and services at the low cost to the consumers/owners.</a:t>
            </a:r>
          </a:p>
          <a:p>
            <a:r>
              <a:rPr lang="en-US" altLang="ja-JP" smtClean="0"/>
              <a:t>In practice consumer co-ops price goods and services at competitive market rates.</a:t>
            </a:r>
            <a:endParaRPr lang="ja-JP" altLang="ja-JP" smtClean="0"/>
          </a:p>
          <a:p>
            <a:endParaRPr lang="ja-JP" altLang="en-US" smtClean="0"/>
          </a:p>
        </p:txBody>
      </p:sp>
      <p:sp>
        <p:nvSpPr>
          <p:cNvPr id="1556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036DA8-4430-461E-B14E-B64634D6F868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In Early 20</a:t>
            </a:r>
            <a:r>
              <a:rPr lang="en-US" altLang="ja-JP" baseline="30000" smtClean="0"/>
              <a:t>th</a:t>
            </a:r>
            <a:r>
              <a:rPr lang="en-US" altLang="ja-JP" smtClean="0"/>
              <a:t> century, consumer co-ops were established in many cities.</a:t>
            </a:r>
            <a:r>
              <a:rPr lang="ja-JP" altLang="en-US" smtClean="0"/>
              <a:t> </a:t>
            </a:r>
            <a:r>
              <a:rPr lang="en-US" altLang="ja-JP" smtClean="0"/>
              <a:t>Their main purpose was to jointly purchase daily necessities at reasonable price.</a:t>
            </a:r>
          </a:p>
          <a:p>
            <a:r>
              <a:rPr lang="en-US" altLang="ja-JP" smtClean="0"/>
              <a:t>Co-op movements of this era were led by workers</a:t>
            </a:r>
          </a:p>
        </p:txBody>
      </p:sp>
      <p:sp>
        <p:nvSpPr>
          <p:cNvPr id="1740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6E11EB-19DF-4456-BBCC-449E4905E153}" type="slidenum">
              <a:rPr lang="ja-JP" altLang="en-US"/>
              <a:pPr/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751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7DCA91-A30D-4FA0-9B1B-1D5B085171B9}" type="slidenum">
              <a:rPr lang="ja-JP" altLang="en-US"/>
              <a:pPr/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7613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5E9FB-A064-40B9-9A89-7D55AB9BCFF9}" type="slidenum">
              <a:rPr lang="ja-JP" altLang="en-US"/>
              <a:pPr/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77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60F725-5661-407E-BBAF-7F387617836C}" type="slidenum">
              <a:rPr lang="ja-JP" altLang="en-US"/>
              <a:pPr/>
              <a:t>27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The pictures show the basic principles that Japanese consumer co-ops follow.</a:t>
            </a:r>
          </a:p>
          <a:p>
            <a:r>
              <a:rPr lang="en-US" altLang="ja-JP" smtClean="0"/>
              <a:t>Consumer co-ops are operated based on the trinity of sharecapital contribution, use of co-op business and participation in the operations and activities.</a:t>
            </a:r>
          </a:p>
          <a:p>
            <a:r>
              <a:rPr lang="en-US" altLang="ja-JP" smtClean="0"/>
              <a:t>You have to pay share capital to become a co-op member.  Consumer cooperatives Act prohibits co-ops to trade with non menbers,  non members are not permitted to use consumer co-op services. </a:t>
            </a:r>
          </a:p>
          <a:p>
            <a:r>
              <a:rPr lang="en-US" altLang="ja-JP" smtClean="0"/>
              <a:t>Most consumer co-ops place emphasis on member participation in the operation and activities.</a:t>
            </a:r>
          </a:p>
          <a:p>
            <a:r>
              <a:rPr lang="en-US" altLang="ja-JP" smtClean="0"/>
              <a:t>Consumer co-ops in Japan are 100% owned by individual members and traditionally they have received no financial support or subsidies from governments. </a:t>
            </a:r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</p:txBody>
      </p:sp>
      <p:sp>
        <p:nvSpPr>
          <p:cNvPr id="1566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A03BA7-87DF-4BA9-A730-AB379282459B}" type="slidenum">
              <a:rPr lang="en-US" altLang="ja-JP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US" altLang="ja-JP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Grocery retailing at co-op supermarkets and by home delivery channel, insurance, medical and welfare services are  the main business of Japanese consumer co-ops. </a:t>
            </a:r>
            <a:endParaRPr lang="ja-JP" altLang="en-US" smtClean="0"/>
          </a:p>
        </p:txBody>
      </p:sp>
      <p:sp>
        <p:nvSpPr>
          <p:cNvPr id="1577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9925D4-C451-414C-9F1E-4767E509C792}" type="slidenum">
              <a:rPr lang="ja-JP" altLang="en-US">
                <a:solidFill>
                  <a:srgbClr val="000000"/>
                </a:solidFill>
              </a:rPr>
              <a:pPr/>
              <a:t>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ja-JP" smtClean="0"/>
              <a:t>For last seventy years, consumer co-op members have increased steadily.</a:t>
            </a:r>
          </a:p>
          <a:p>
            <a:pPr eaLnBrk="1" hangingPunct="1"/>
            <a:r>
              <a:rPr lang="en-US" altLang="ja-JP" smtClean="0"/>
              <a:t>In 2015, the number of consumer co-op members accounted for over a third of total households of Japan.</a:t>
            </a:r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en-US" altLang="ja-JP" smtClean="0"/>
              <a:t>The number of primary consumer co-ops has been decreasing because of mergers of primary co-ops </a:t>
            </a:r>
          </a:p>
          <a:p>
            <a:pPr eaLnBrk="1" hangingPunct="1"/>
            <a:r>
              <a:rPr lang="en-US" altLang="ja-JP" smtClean="0"/>
              <a:t>and closing down of small co-ops.</a:t>
            </a:r>
          </a:p>
        </p:txBody>
      </p:sp>
      <p:sp>
        <p:nvSpPr>
          <p:cNvPr id="1587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654A2B-4C7E-4CB9-8FD6-D09A50955143}" type="slidenum">
              <a:rPr lang="ja-JP" altLang="en-US">
                <a:solidFill>
                  <a:srgbClr val="000000"/>
                </a:solidFill>
              </a:rPr>
              <a:pPr/>
              <a:t>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Total share capital is increasing according to the increase of members. </a:t>
            </a:r>
          </a:p>
          <a:p>
            <a:r>
              <a:rPr lang="en-US" altLang="ja-JP" smtClean="0"/>
              <a:t>The average amount of sharecapital per member is JPY28000. </a:t>
            </a:r>
          </a:p>
          <a:p>
            <a:r>
              <a:rPr lang="en-US" altLang="ja-JP" smtClean="0"/>
              <a:t>Some co-ops set the initial amount low and later encourage members to increase their investment.</a:t>
            </a:r>
          </a:p>
          <a:p>
            <a:r>
              <a:rPr lang="en-US" altLang="ja-JP" smtClean="0"/>
              <a:t>The initial payment of sharecapital  differs by primary co-ops. Usual amount ranges from JPY1000 (US$9) to JPY5000 (US$45). </a:t>
            </a:r>
          </a:p>
          <a:p>
            <a:endParaRPr lang="ja-JP" altLang="en-US" smtClean="0"/>
          </a:p>
        </p:txBody>
      </p:sp>
      <p:sp>
        <p:nvSpPr>
          <p:cNvPr id="15974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B5B51C-92D5-43C4-B865-5E1F6D86B520}" type="slidenum">
              <a:rPr lang="ja-JP" altLang="en-US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The total turnover includes all the business of consumer co-ops i.e. grocer, insurance sales commission, medical and welfare services.  </a:t>
            </a:r>
            <a:endParaRPr lang="ja-JP" altLang="en-US" smtClean="0"/>
          </a:p>
        </p:txBody>
      </p:sp>
      <p:sp>
        <p:nvSpPr>
          <p:cNvPr id="16077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845367-8E3F-4FD7-9FFD-80920C224843}" type="slidenum">
              <a:rPr lang="ja-JP" altLang="en-US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This is the structure of consumer co-ops. </a:t>
            </a:r>
          </a:p>
          <a:p>
            <a:r>
              <a:rPr lang="en-US" altLang="ja-JP" smtClean="0"/>
              <a:t>JCCU and its member co-ops operate their business independently of each other and do not constitute headquarters-branch relationship.</a:t>
            </a:r>
          </a:p>
          <a:p>
            <a:r>
              <a:rPr lang="en-US" altLang="ja-JP" smtClean="0"/>
              <a:t>At present, JCCU represents 568 societies including co-op business federations.</a:t>
            </a:r>
          </a:p>
          <a:p>
            <a:endParaRPr lang="en-US" altLang="ja-JP" smtClean="0"/>
          </a:p>
          <a:p>
            <a:r>
              <a:rPr lang="en-US" altLang="ja-JP" smtClean="0"/>
              <a:t>Primary co-ops can be classified into two types. </a:t>
            </a:r>
          </a:p>
          <a:p>
            <a:r>
              <a:rPr lang="en-US" altLang="ja-JP" smtClean="0"/>
              <a:t>Retail co-ops deal with grocery items and other daily necessities. </a:t>
            </a:r>
          </a:p>
          <a:p>
            <a:r>
              <a:rPr lang="en-US" altLang="ja-JP" smtClean="0"/>
              <a:t>Community based co-op is the main part of consumer co-op in Japan. They have over 21million individual members out of 28million consumer co-op members. </a:t>
            </a:r>
          </a:p>
          <a:p>
            <a:r>
              <a:rPr lang="en-US" altLang="ja-JP" smtClean="0"/>
              <a:t>They operate supermarkets, home delivery business and welfare services. </a:t>
            </a:r>
          </a:p>
          <a:p>
            <a:r>
              <a:rPr lang="en-US" altLang="ja-JP" smtClean="0"/>
              <a:t>Most of community based co-ops form their own business federation with community co-ops of neighboring provinces to streamline their operations and gain bargaining power. </a:t>
            </a:r>
          </a:p>
          <a:p>
            <a:r>
              <a:rPr lang="en-US" altLang="ja-JP" smtClean="0"/>
              <a:t>Institutional co-ops are co-ops that do business in workplaces i.e. offices and factories. </a:t>
            </a:r>
          </a:p>
          <a:p>
            <a:r>
              <a:rPr lang="en-US" altLang="ja-JP" smtClean="0"/>
              <a:t>School teachers’ co-ops are a kind of institutional co-ops organized by teachers of elementary, secondary and high schools in the schools. </a:t>
            </a:r>
          </a:p>
          <a:p>
            <a:r>
              <a:rPr lang="en-US" altLang="ja-JP" smtClean="0"/>
              <a:t>University co-ops are organized by college students and teaching staff of university. </a:t>
            </a:r>
          </a:p>
          <a:p>
            <a:endParaRPr lang="en-US" altLang="ja-JP" smtClean="0"/>
          </a:p>
          <a:p>
            <a:r>
              <a:rPr lang="en-US" altLang="ja-JP" smtClean="0"/>
              <a:t>Service co-ops are categorized by the services they provide.</a:t>
            </a:r>
          </a:p>
          <a:p>
            <a:endParaRPr lang="en-US" altLang="ja-JP" smtClean="0"/>
          </a:p>
          <a:p>
            <a:r>
              <a:rPr lang="en-US" altLang="ja-JP" smtClean="0"/>
              <a:t> </a:t>
            </a:r>
          </a:p>
          <a:p>
            <a:endParaRPr lang="en-US" altLang="ja-JP" smtClean="0"/>
          </a:p>
          <a:p>
            <a:r>
              <a:rPr lang="en-US" altLang="ja-JP" smtClean="0"/>
              <a:t> </a:t>
            </a:r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</p:txBody>
      </p:sp>
      <p:sp>
        <p:nvSpPr>
          <p:cNvPr id="161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B429C4-084E-4E5D-9182-B641EF7F8202}" type="slidenum">
              <a:rPr lang="en-US" altLang="ja-JP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US" altLang="ja-JP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altLang="ja-JP" sz="1000" smtClean="0">
                <a:ea typeface="ＭＳ 明朝" pitchFamily="17" charset="-128"/>
                <a:cs typeface="Times New Roman" pitchFamily="18" charset="0"/>
              </a:rPr>
              <a:t>Typical community based co-op do grocery retailing and welfare business as well as member activities.</a:t>
            </a:r>
          </a:p>
          <a:p>
            <a:pPr>
              <a:lnSpc>
                <a:spcPct val="50000"/>
              </a:lnSpc>
            </a:pPr>
            <a:r>
              <a:rPr lang="en-US" altLang="ja-JP" sz="1000" smtClean="0">
                <a:ea typeface="ＭＳ 明朝" pitchFamily="17" charset="-128"/>
                <a:cs typeface="Times New Roman" pitchFamily="18" charset="0"/>
              </a:rPr>
              <a:t>This presentation focuses on retailing and welfare business.</a:t>
            </a:r>
            <a:endParaRPr lang="ja-JP" altLang="ja-JP" sz="100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628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3FB477-154A-458D-9DB6-9BDD103AB45B}" type="slidenum">
              <a:rPr lang="en-US" altLang="ja-JP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en-US" altLang="ja-JP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111F0D-8588-442D-AA22-BACD90AE6B74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9C86989-8CA6-4263-A3EB-DF0DC63AECE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24884-C361-4428-AB01-816F8DA13B72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5579D32-1551-4E75-AA8C-C794DDBD833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5A516-9C69-4CC5-940B-6D9C8B351989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15B740C-7030-4A12-86A4-75318F7511C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78CC1-AC0A-49BF-BDE1-B70F3F6E0E21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50F8845-E5CB-4A85-B836-ADF02755EE8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EBD61-FFF8-44E4-9D43-9BA4750B87A1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0BFA58-F3CD-4C90-BA2D-F79B62FF795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65B1E-3780-4272-8E3A-1B1634D1C6CA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48E90C9-6708-4CBA-822A-ACC6D1A00FC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131CD-6A44-47D1-85DC-8F800AB671A8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30FC0C7-2204-4D89-B2D4-0D672D2DB46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1224C-7FC4-4F9F-A6C9-A4E1BF70E944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BEB280D-76CF-4168-9027-D408FBEEEDD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E252D-F740-4BBF-ADBD-6B1AB344F710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EABED0C-8C27-43B5-8D8D-DAFB9002672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2B148A-CE36-4AB4-9679-F13E26EEF0D3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86C66CC-B308-4134-9608-5C5776AE3C8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CA467C-E96E-4814-B6E2-D6A52CCE409C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5805B83-037D-4606-B7AD-2F079006390E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A8C4B-E491-4FCC-86FB-9E572D045F36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226A83F-454D-4452-A541-587258FA5BE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88CCF-3B04-4643-BDB9-C4E748ED5778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C7F0BE4-581A-4B40-8CD3-8D29BFDB738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05A508F-9216-41DF-8DFA-1DAE827C341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FB0616-F9F3-42A6-943A-3C0D675FE24C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2A544EF-DF1A-4656-AE08-9E15E076B4B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F52FDE-6A65-480E-9D43-7A35EBE3A68D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9E0DDDA-6E73-427A-B37F-0E5BAB9050C0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7F8C91-23B1-4AD6-A054-B79B87662FEC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D98C08F-B0C3-4F95-B0B7-D6C5B415F4C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F3851D-77B2-4012-9141-3D2AF877B514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155E9E9-78D5-457B-B8A5-0FF6E8C3D66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F7A29-5666-4F70-B5B2-03782012D238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6D6C3EE-FE86-4B13-A298-8EC4091198E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518CC-E673-4F12-B104-98E6E3F44799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CA9169E-C8BD-4A2A-B28F-5F4AB87FD39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B4DA16-4AC5-4F9A-B949-7DAF71981FA0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4AD8D72-DFC7-4590-B99F-656C1514FC2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EAD02-0C79-4084-A263-E1E67611B97D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AD6E8AA-4C51-4069-9922-34ECE25B8EE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66800" y="6356350"/>
            <a:ext cx="701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2016 JAPANESE CONSUMERS’ CO-OPERATIVE UNION.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1-</a:t>
            </a:r>
            <a:fld id="{F4D21ECC-DAB3-42F4-B323-06D6FB2C13B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15535-0354-482D-927F-CB5EF9BCEFEB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C700023-8D13-4032-8512-C991FAE5FC0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732B5-8A1A-41D4-8A16-781F3514B073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4F19121-20FE-4145-8FB2-87C13F75844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69CA0-F754-4CC2-9902-EA7842AB3D01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DC8C83F-7F88-4B62-975C-737ABEFD085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B0E52B-6BE2-4469-B1B4-B393643A18B0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369099F-3E9E-450B-A947-97D78CB376D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37DC9-5630-440E-94E0-B0756D7DE6F8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FACD0BA-D650-4429-A5D3-01306CDDDDA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2D9C8-4358-49B1-A294-FBF5FCF21D57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1A514EB-19E8-41A3-943E-8A4DDEE2333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417C5-26A9-4BD6-852E-0DE362A5B222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AA79DAF-1707-4CFF-A964-01BBCFAC930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EAD931-22A8-4F48-ABD3-7E257EBB01B9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2414921-6A21-4D5F-AFD4-3AE94F2F4CE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C167D0-BB78-43FE-9601-98E9EA217A59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F5DC04A-D0F9-483F-9D16-419624899CE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38260A-CB69-4502-B950-0501D2BDB4D5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792193C-23B9-46D9-8923-AE6CD265E87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EBEBE-139A-4C1A-AE8C-CAAC5A3EF0D0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D86E429-ECD7-43A0-BD8B-CA9CF21C3A0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069EEC-47D8-4895-8ABF-1FECD64DA322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EFD5BBB-EC1C-4FF1-95F1-57C5ABF3B7C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17993C-045E-4AB1-814D-A4179C31E159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092642A-1D1F-42E7-B80D-BA2134ABA66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6ED17-4AF2-4DA8-86F6-5E13CCCFEBDD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CE4B261-DBAC-4F61-8A92-5ED3F0072D3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FD30F-F889-4C9F-B894-07715BB8F2F9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F7A6DED-6782-4CFB-A795-9F51473667C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04CF8-3255-4AEB-806B-F12B94EAF363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F005304-7834-48BB-9159-756CFE45FD4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97672B-51C9-4558-9CCD-45A5047DC683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32BBD5F-2757-4D09-AC6E-B845A7592EF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8912421-2B8E-4C29-AB4A-953C3029296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1219200" y="6375400"/>
            <a:ext cx="7010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1200" kern="1200" smtClean="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/>
              <a:t>COPYRIGHT 2016 JAPANESE CONSUMERS’ CO-OPERATIVE UNION. ALL RIGHTS RESERVED.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2016 JAPANESE CONSUMERS’ CO-OPERATIVE UNION.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1-</a:t>
            </a:r>
            <a:fld id="{FFC4963F-DCBE-4E99-A4BA-09511AA5E87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499B45-E78B-426B-972E-558174AEFD76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4BC5947-3E0C-4673-9095-E7BB4FC6328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F1C43B-F6C4-4C31-B577-5012BA9CD038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3C962D5-A68B-423C-B078-CBEEAE65A3A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70938-83B1-491A-AEEE-B9BC1918A7BE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F86E268-B29F-4F3A-8B49-AF8CC581026E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7A5C59-4A71-469F-B04E-A8E1BDD1A4AC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ADFF928-F199-499F-9862-9154F358897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37809-1959-4191-B2A5-16D96309773F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E083F71-690D-450C-A424-E5E05AD76C5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9211B-42A8-4335-A0C3-164BE44858E8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FADB90B-D76F-433F-A05B-A6E9CB4D6F8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AD29A-A390-43B3-AEF8-4786580BA997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1F6B962-E167-4A14-BA33-0DD80A05217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DC250B-8048-463C-99CA-7418BB7545C0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C0C4245-0497-4310-86DC-02D8D56ED0A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3E3C3-8A0A-461C-9BF3-867DDB876D15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5B40669-96B8-4047-838F-C834CAD38D0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FA3B78-E1E0-46D7-BE00-88E600233B6D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8876A05-27EF-48B3-9F96-67E04F246C9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78E367-DE63-4C87-9213-69524D1510C4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B2AFE61-170F-4E6C-AFA6-F9339341477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464C5-FD73-4261-B637-5098009C87A2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65BDD65-3673-4088-9277-60C7D479DA2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D1AC8F-CAC1-4A0D-B3E1-A3EB302564AF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E02CCCD-39A4-4ED7-A691-4F3CC5D1E80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4EC0484-06D8-46D8-818F-464575D0851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F9515-A10D-41BC-B764-81802BC58387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3B8CA66-FCE6-45C2-B773-57D88C132C1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2D05E4-8F96-4A61-8B87-333EF4FBC14C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2601BAC-0F15-4435-8824-39DBD587BB5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53486-FA36-40FE-B5D3-E813CAAA443C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6C3BE2E-B3DD-4216-8D32-46130729EE3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B1912-9F6B-42D5-9CA0-8B4A0662EB9B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5088128-8962-4EC9-A8ED-684EE4A7618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111DE-CB3D-4186-A08A-53080208A46F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C6E3B3F-992C-401B-845B-F5EB0DAE195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881BCB-6914-4861-B6C0-AFF6A0543CFB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269D4E6-56F7-4585-8786-55ED1BE3F8B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EED43-EBD8-42C2-BA7E-54E190D3576D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F2B1E09-7076-48B8-8216-7C77D4E3FA4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FF968-4DCD-4A1E-BB05-ADB4A41C18B4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8A52AD0-3DF1-417E-8BF5-D3A8D773421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FCF68-D4E5-4180-BD44-D105FC50C77B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3EE596F-B0EB-4BAA-98E8-5CF1AE7A0FF0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D9B7EF-FE4C-461B-BBDC-D89811A1B85E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4082A70-3D7C-466D-95A5-67C18BB74EC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A358DF-6F39-47FE-A8C3-B48F7CE1DE74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0029E0C-87CA-4A0A-B39A-81E28B53A04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50D3A-CAF6-4E82-8624-3D80687CB8C3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BBEC1E9-BEE7-4BD5-8983-F95C2B7160F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87DE954-8F4D-422E-B303-1B1C3FF62B8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E78B23-91B5-4274-A33A-81F1BAB4B24C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441DF54-6730-463F-90E4-5B126B34A99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67EAD8-FAB8-4D9D-BF64-4BED8A25D576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3ABA5DC-3AAD-47AE-A476-17273F68282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8798-ECEC-44C2-BD1A-CF24705E3FE7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3A789C8-A96E-48E7-B96D-8E79DBE5139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C1810-3342-40F2-A538-FDF22CE4ABFF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8AF81C4-4BDE-422E-8FC5-E1B53F3AA94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EF085-2DAD-4283-858D-7C83C45D2CAF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95B9680-11E6-49B5-A0AE-59842AEF5E9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3793D-DEAB-4BBC-85A3-E48722F71416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7076BC7-5B4D-4FEB-B85A-081E7FE3105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8AC10-8D03-4F85-8812-D2EA4AABEE4D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5BAD507-6AB0-41DE-B21D-37A0A2394EA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9EDDBD-206F-464C-9170-6638EC3228C4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9D627E2-AE9E-4FC9-82E6-F20719C5BEE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59A9F4-F32D-42A3-8425-4903515FF591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8EDB522-F95B-4EE0-942E-958513417DF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FE6E12-1A30-48A1-87A3-C315B066772B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AA9A287-369C-451B-AF78-7982275ABDF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68EEC-0EFE-4776-82EB-4562ED2F168A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300DF73-2BC1-40DA-B33A-EAD42DE4C78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7B515-000B-4716-B6BF-286F163BF3C7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8E9918D-DEFD-4DF7-B454-E8898EE03AD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42E83F0-95B8-4781-BE09-6905C168AAF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7E243-D59B-4BCE-96C1-71D2B0154698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06FC04E-A6A2-47A0-9452-3AA5A030F72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3C41F-F01A-4B8D-A3FA-E9607A684F1A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69F1F43-81C2-4673-B08C-47F93CD2E4D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BA771-9D61-4AF1-8F89-E10210276945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81DA5CE-0BA3-463C-B966-AC6E10F897C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CC604-B716-41A0-8805-7783D13B7FBF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F85ED49-22C6-45F4-B4E1-A37D70EE31C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293265-5B35-4C82-8D99-1EC39C1A1CCE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D7163B7-CBF6-4FDE-8319-2197F9D29CF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2A0CDE-FFFE-4475-B770-1D1B841D9608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3EE73E6-5338-4C4B-9FF7-3BA5A2FD52F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E43C8-ECD4-4BD3-8B6D-D75133BF28B9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F80CD55-C32B-4733-924E-D856CC42995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41E6F-8C86-47CD-9447-CB5D20F3678D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0422F598-C54E-4D23-9FDA-04F88865A83E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B7377-D22C-4983-B84A-C6A115A687D4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41BE676-39E0-4625-9FC3-2487DD02C92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69DE8-3D0F-440D-9EE5-B7DB72803A4B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18F99DF-5E1D-4B02-8CBD-D2CA633FB0A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02771-EDB2-47E7-8840-ACD861D0940D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8EFBE31-0CA3-41EC-8705-0751F480C83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FE03D9-84ED-4CB7-9068-FA66E18E897A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13560AB-FD32-488E-8CDD-880CA2B83110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3A9C6C7-608C-49C4-862F-79E76655DE7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D1728-7D57-4BB1-B64E-EF2837E8C17E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4BDD38E-BAB3-49BF-81BB-ED674D74660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295380-4A8E-4A83-8B68-D54CD70E2319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730F76F-6EC2-47AF-AB5A-C636DB3766B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4EC32-1EA6-4432-92B1-16D1ADF63F81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CB376C-15DF-4359-A260-CF56482D743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8918F6-700F-47D1-A4D1-41F82C3D5FFB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61AEDD6-D1C1-4CCD-9CF2-D748AD96382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44215-ED0D-434F-AC39-9CCC9FD941D4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AC1E731-7D2C-4040-ABA1-8298BA73E4D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D8F64-5757-4A70-8AA1-26E758E3CB37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83B09E7B-2368-4F69-97EC-7F547185A05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895DB-893B-42CE-9C18-659B6A1500FE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E5AD2D6-1A9C-442F-95C6-760F756737E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96F1E-A984-4F85-BE56-D6FD7D31A868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9507820-DC4F-47DD-AF5C-46A83A15DF1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AE1E7A-9F8C-40A2-9E5C-AA68AB06E61B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BDE7D28-80C2-44F3-8242-2F9F78685BB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75B19-8760-4DB4-A7C6-D150DCCE51C4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2CD61B82-AC2E-4D3F-BF49-373C9AB1696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1A760F-5D6F-46CB-8B2D-DF2B3D66AEAF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A578DF87-210F-4571-8B27-9B1BC45D118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73A03-3FBD-48F1-9314-F16DB3AC8F26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C29E5A5-86B9-40CC-8FDF-0DDF6998FB2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7AE3F33-C9E2-427D-ACAD-614DC71757A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r>
              <a:rPr lang="en-US" altLang="ja-JP"/>
              <a:t>1-</a:t>
            </a:r>
            <a:fld id="{BA76A473-8179-4269-902C-B7FD7E806A2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4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EE42F294-0FC9-4997-8658-CCCBD1CBBD48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A162AF2D-2E0D-4F72-83D4-2D389EAD5679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10247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835150" y="6453188"/>
            <a:ext cx="5445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99" r:id="rId1"/>
    <p:sldLayoutId id="2147485500" r:id="rId2"/>
    <p:sldLayoutId id="2147485501" r:id="rId3"/>
    <p:sldLayoutId id="2147485502" r:id="rId4"/>
    <p:sldLayoutId id="2147485503" r:id="rId5"/>
    <p:sldLayoutId id="2147485504" r:id="rId6"/>
    <p:sldLayoutId id="2147485505" r:id="rId7"/>
    <p:sldLayoutId id="2147485506" r:id="rId8"/>
    <p:sldLayoutId id="2147485507" r:id="rId9"/>
    <p:sldLayoutId id="2147485508" r:id="rId10"/>
    <p:sldLayoutId id="2147485509" r:id="rId11"/>
    <p:sldLayoutId id="21474855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126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797E8890-CB11-4C40-9B98-111AF2922E19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6D61666A-69A3-4339-99DF-0F982AA8195A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11271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835150" y="6453188"/>
            <a:ext cx="5445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11" r:id="rId1"/>
    <p:sldLayoutId id="2147485512" r:id="rId2"/>
    <p:sldLayoutId id="2147485513" r:id="rId3"/>
    <p:sldLayoutId id="2147485514" r:id="rId4"/>
    <p:sldLayoutId id="2147485515" r:id="rId5"/>
    <p:sldLayoutId id="2147485516" r:id="rId6"/>
    <p:sldLayoutId id="2147485517" r:id="rId7"/>
    <p:sldLayoutId id="2147485518" r:id="rId8"/>
    <p:sldLayoutId id="2147485519" r:id="rId9"/>
    <p:sldLayoutId id="2147485520" r:id="rId10"/>
    <p:sldLayoutId id="2147485521" r:id="rId11"/>
    <p:sldLayoutId id="21474855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01740F09-450D-4268-A2FE-756D6C385B07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3DDB10A8-7A18-4183-A59C-39322F1B569F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835150" y="6202363"/>
            <a:ext cx="5445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6" r:id="rId2"/>
    <p:sldLayoutId id="2147485417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0B843800-ECD9-4079-954A-EB33007E2BBE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C6EC7627-1D90-418C-9122-F97E6A8FDFAC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3079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835150" y="6202363"/>
            <a:ext cx="5445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  <p:sldLayoutId id="2147485427" r:id="rId2"/>
    <p:sldLayoutId id="2147485428" r:id="rId3"/>
    <p:sldLayoutId id="2147485429" r:id="rId4"/>
    <p:sldLayoutId id="2147485430" r:id="rId5"/>
    <p:sldLayoutId id="2147485431" r:id="rId6"/>
    <p:sldLayoutId id="2147485432" r:id="rId7"/>
    <p:sldLayoutId id="2147485433" r:id="rId8"/>
    <p:sldLayoutId id="2147485434" r:id="rId9"/>
    <p:sldLayoutId id="2147485435" r:id="rId10"/>
    <p:sldLayoutId id="2147485436" r:id="rId11"/>
    <p:sldLayoutId id="21474854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409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CC055772-9417-41AD-965A-28C8F0F7C95C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D5FC5557-FAB6-4847-860C-73CB5959C8AC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4103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835150" y="6202363"/>
            <a:ext cx="5445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38" r:id="rId1"/>
    <p:sldLayoutId id="2147485439" r:id="rId2"/>
    <p:sldLayoutId id="2147485440" r:id="rId3"/>
    <p:sldLayoutId id="2147485441" r:id="rId4"/>
    <p:sldLayoutId id="2147485442" r:id="rId5"/>
    <p:sldLayoutId id="2147485443" r:id="rId6"/>
    <p:sldLayoutId id="2147485444" r:id="rId7"/>
    <p:sldLayoutId id="2147485445" r:id="rId8"/>
    <p:sldLayoutId id="2147485446" r:id="rId9"/>
    <p:sldLayoutId id="2147485447" r:id="rId10"/>
    <p:sldLayoutId id="2147485448" r:id="rId11"/>
    <p:sldLayoutId id="21474854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356350"/>
            <a:ext cx="701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COPYRIGHT 2016 JAPANESE CONSUMERS’ CO-OPERATIVE UNION.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r>
              <a:rPr lang="en-US" altLang="ja-JP"/>
              <a:t>1-</a:t>
            </a:r>
            <a:fld id="{D05A2F66-9C0C-4920-A3D5-DCF41282D9CF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5126" name="Picture 3" descr="T:\国際部\6広報\【資料】JCCUロゴ\和文ロゴ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3975"/>
            <a:ext cx="12382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1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614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FBA8E099-4E63-4A3C-B02B-98D236A034B9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A1CBF49B-5A85-4280-9EDF-F8B889E29DA3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6151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835150" y="6202363"/>
            <a:ext cx="5445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3" r:id="rId3"/>
    <p:sldLayoutId id="2147485454" r:id="rId4"/>
    <p:sldLayoutId id="2147485455" r:id="rId5"/>
    <p:sldLayoutId id="2147485456" r:id="rId6"/>
    <p:sldLayoutId id="2147485457" r:id="rId7"/>
    <p:sldLayoutId id="2147485458" r:id="rId8"/>
    <p:sldLayoutId id="2147485459" r:id="rId9"/>
    <p:sldLayoutId id="2147485460" r:id="rId10"/>
    <p:sldLayoutId id="2147485461" r:id="rId11"/>
    <p:sldLayoutId id="21474854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717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877FE6C2-367A-4A99-914E-68B996CC8035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E5139A7C-823F-4746-BE23-3DB21F2D3B1D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7175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835150" y="6202363"/>
            <a:ext cx="5445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63" r:id="rId1"/>
    <p:sldLayoutId id="2147485464" r:id="rId2"/>
    <p:sldLayoutId id="2147485465" r:id="rId3"/>
    <p:sldLayoutId id="2147485466" r:id="rId4"/>
    <p:sldLayoutId id="2147485467" r:id="rId5"/>
    <p:sldLayoutId id="2147485468" r:id="rId6"/>
    <p:sldLayoutId id="2147485469" r:id="rId7"/>
    <p:sldLayoutId id="2147485470" r:id="rId8"/>
    <p:sldLayoutId id="2147485471" r:id="rId9"/>
    <p:sldLayoutId id="2147485472" r:id="rId10"/>
    <p:sldLayoutId id="2147485473" r:id="rId11"/>
    <p:sldLayoutId id="21474854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819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E5E43B96-86E5-4B37-B57C-E025DEE34210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8BD87483-D99F-4626-A80A-018607BE4EEF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8199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835150" y="6202363"/>
            <a:ext cx="5445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  <p:sldLayoutId id="2147485476" r:id="rId2"/>
    <p:sldLayoutId id="2147485477" r:id="rId3"/>
    <p:sldLayoutId id="2147485478" r:id="rId4"/>
    <p:sldLayoutId id="2147485479" r:id="rId5"/>
    <p:sldLayoutId id="2147485480" r:id="rId6"/>
    <p:sldLayoutId id="2147485481" r:id="rId7"/>
    <p:sldLayoutId id="2147485482" r:id="rId8"/>
    <p:sldLayoutId id="2147485483" r:id="rId9"/>
    <p:sldLayoutId id="2147485484" r:id="rId10"/>
    <p:sldLayoutId id="2147485485" r:id="rId11"/>
    <p:sldLayoutId id="21474854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921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14711C33-9076-459D-B5F5-BF894153C57B}" type="datetimeFigureOut">
              <a:rPr lang="ja-JP" altLang="en-US"/>
              <a:pPr/>
              <a:t>2017/6/22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71CA3E88-3901-4CA1-924B-81BE4EB7FCD8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9223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835150" y="6202363"/>
            <a:ext cx="54451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87" r:id="rId1"/>
    <p:sldLayoutId id="2147485488" r:id="rId2"/>
    <p:sldLayoutId id="2147485489" r:id="rId3"/>
    <p:sldLayoutId id="2147485490" r:id="rId4"/>
    <p:sldLayoutId id="2147485491" r:id="rId5"/>
    <p:sldLayoutId id="2147485492" r:id="rId6"/>
    <p:sldLayoutId id="2147485493" r:id="rId7"/>
    <p:sldLayoutId id="2147485494" r:id="rId8"/>
    <p:sldLayoutId id="2147485495" r:id="rId9"/>
    <p:sldLayoutId id="2147485496" r:id="rId10"/>
    <p:sldLayoutId id="2147485497" r:id="rId11"/>
    <p:sldLayoutId id="21474854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2613025"/>
          </a:xfrm>
        </p:spPr>
        <p:txBody>
          <a:bodyPr/>
          <a:lstStyle/>
          <a:p>
            <a:pPr eaLnBrk="1" hangingPunct="1"/>
            <a:r>
              <a:rPr kumimoji="1" lang="en-US" altLang="ja-JP" sz="2600" b="1" smtClean="0">
                <a:solidFill>
                  <a:srgbClr val="350DE1"/>
                </a:solidFill>
              </a:rPr>
              <a:t>ICA-AP &amp; Cooperative Union of Kyrgyzstan </a:t>
            </a:r>
            <a:br>
              <a:rPr kumimoji="1" lang="en-US" altLang="ja-JP" sz="2600" b="1" smtClean="0">
                <a:solidFill>
                  <a:srgbClr val="350DE1"/>
                </a:solidFill>
              </a:rPr>
            </a:br>
            <a:r>
              <a:rPr kumimoji="1" lang="en-US" altLang="ja-JP" sz="2600" b="1" smtClean="0">
                <a:solidFill>
                  <a:srgbClr val="350DE1"/>
                </a:solidFill>
              </a:rPr>
              <a:t>Forum on “Development of Co-operatives in Central Asia”</a:t>
            </a:r>
            <a:r>
              <a:rPr kumimoji="1" lang="en-US" altLang="ja-JP" sz="3600" b="1" smtClean="0">
                <a:solidFill>
                  <a:srgbClr val="17375E"/>
                </a:solidFill>
              </a:rPr>
              <a:t/>
            </a:r>
            <a:br>
              <a:rPr kumimoji="1" lang="en-US" altLang="ja-JP" sz="3600" b="1" smtClean="0">
                <a:solidFill>
                  <a:srgbClr val="17375E"/>
                </a:solidFill>
              </a:rPr>
            </a:br>
            <a:r>
              <a:rPr kumimoji="1" lang="en-US" altLang="ja-JP" sz="3600" b="1" smtClean="0">
                <a:solidFill>
                  <a:srgbClr val="002060"/>
                </a:solidFill>
              </a:rPr>
              <a:t>Consumer Co-operative Business Development in Japan </a:t>
            </a:r>
            <a:endParaRPr kumimoji="1" lang="ja-JP" altLang="en-US" sz="3600" b="1" smtClean="0">
              <a:solidFill>
                <a:srgbClr val="00206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467600" cy="1371600"/>
          </a:xfrm>
        </p:spPr>
        <p:txBody>
          <a:bodyPr/>
          <a:lstStyle/>
          <a:p>
            <a:pPr eaLnBrk="1" hangingPunct="1"/>
            <a:r>
              <a:rPr kumimoji="1" lang="en-US" altLang="ja-JP" sz="3000" b="1" smtClean="0">
                <a:solidFill>
                  <a:srgbClr val="17375E"/>
                </a:solidFill>
              </a:rPr>
              <a:t>Haruyoshi Amano</a:t>
            </a:r>
          </a:p>
          <a:p>
            <a:pPr eaLnBrk="1" hangingPunct="1"/>
            <a:r>
              <a:rPr kumimoji="1" lang="en-US" altLang="ja-JP" b="1" smtClean="0">
                <a:solidFill>
                  <a:schemeClr val="tx2"/>
                </a:solidFill>
              </a:rPr>
              <a:t> </a:t>
            </a:r>
            <a:r>
              <a:rPr kumimoji="1" lang="en-US" altLang="ja-JP" sz="2400" b="1" smtClean="0">
                <a:solidFill>
                  <a:srgbClr val="FF0000"/>
                </a:solidFill>
              </a:rPr>
              <a:t>Japanese Consumers’ Co-operative Union (JCCU)</a:t>
            </a:r>
          </a:p>
          <a:p>
            <a:pPr eaLnBrk="1" hangingPunct="1"/>
            <a:endParaRPr kumimoji="1" lang="ja-JP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/>
          </p:nvPr>
        </p:nvSpPr>
        <p:spPr>
          <a:xfrm>
            <a:off x="468313" y="1125538"/>
            <a:ext cx="5111750" cy="50609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800" b="1" dirty="0">
                <a:latin typeface="+mj-lt"/>
              </a:rPr>
              <a:t>No. of </a:t>
            </a:r>
            <a:r>
              <a:rPr lang="en-US" altLang="ja-JP" sz="2800" b="1" dirty="0" smtClean="0">
                <a:latin typeface="+mj-lt"/>
              </a:rPr>
              <a:t>co-ops;</a:t>
            </a:r>
            <a:r>
              <a:rPr lang="en-US" altLang="ja-JP" sz="2800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altLang="ja-JP" sz="2800" b="1" dirty="0">
                <a:solidFill>
                  <a:srgbClr val="008000"/>
                </a:solidFill>
                <a:latin typeface="+mj-lt"/>
              </a:rPr>
              <a:t>131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800" b="1" dirty="0">
                <a:latin typeface="+mj-lt"/>
              </a:rPr>
              <a:t>Owend by </a:t>
            </a:r>
            <a:r>
              <a:rPr lang="en-US" altLang="ja-JP" sz="2800" b="1" dirty="0">
                <a:solidFill>
                  <a:srgbClr val="008000"/>
                </a:solidFill>
                <a:latin typeface="+mj-lt"/>
              </a:rPr>
              <a:t>21 million </a:t>
            </a:r>
            <a:r>
              <a:rPr lang="en-US" altLang="ja-JP" sz="2800" b="1" dirty="0">
                <a:latin typeface="+mj-lt"/>
              </a:rPr>
              <a:t>members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800" b="1" dirty="0" smtClean="0">
                <a:latin typeface="+mj-lt"/>
              </a:rPr>
              <a:t>Turnover</a:t>
            </a:r>
            <a:r>
              <a:rPr lang="en-US" altLang="ja-JP" sz="2800" b="1" dirty="0" smtClean="0">
                <a:solidFill>
                  <a:srgbClr val="002060"/>
                </a:solidFill>
                <a:latin typeface="+mj-lt"/>
              </a:rPr>
              <a:t>; </a:t>
            </a:r>
            <a:r>
              <a:rPr lang="en-US" altLang="ja-JP" sz="2800" b="1" dirty="0">
                <a:solidFill>
                  <a:srgbClr val="008000"/>
                </a:solidFill>
                <a:latin typeface="+mj-lt"/>
              </a:rPr>
              <a:t>JPY 2.7 Trilion    </a:t>
            </a:r>
            <a:r>
              <a:rPr lang="en-US" altLang="ja-JP" sz="2800" b="1" dirty="0">
                <a:latin typeface="+mj-lt"/>
              </a:rPr>
              <a:t>(US22.5 billion 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800" b="1" dirty="0">
                <a:latin typeface="+mj-lt"/>
              </a:rPr>
              <a:t>Household subscription </a:t>
            </a:r>
            <a:r>
              <a:rPr lang="en-US" altLang="ja-JP" sz="2800" b="1" dirty="0" smtClean="0">
                <a:latin typeface="+mj-lt"/>
              </a:rPr>
              <a:t>rate;</a:t>
            </a:r>
            <a:r>
              <a:rPr lang="en-US" altLang="ja-JP" sz="2800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altLang="ja-JP" sz="2800" b="1" dirty="0">
                <a:solidFill>
                  <a:srgbClr val="008000"/>
                </a:solidFill>
                <a:latin typeface="+mj-lt"/>
              </a:rPr>
              <a:t>36.5%</a:t>
            </a:r>
            <a:r>
              <a:rPr lang="en-US" altLang="ja-JP" sz="2800" b="1" dirty="0">
                <a:solidFill>
                  <a:srgbClr val="FFC000"/>
                </a:solidFill>
                <a:latin typeface="+mj-lt"/>
              </a:rPr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800" b="1" dirty="0">
                <a:latin typeface="+mj-lt"/>
              </a:rPr>
              <a:t>Basic </a:t>
            </a:r>
            <a:r>
              <a:rPr lang="en-US" altLang="ja-JP" sz="2800" b="1" dirty="0" smtClean="0">
                <a:latin typeface="+mj-lt"/>
              </a:rPr>
              <a:t>Law; </a:t>
            </a:r>
            <a:r>
              <a:rPr lang="en-US" altLang="ja-JP" sz="2800" b="1" dirty="0">
                <a:solidFill>
                  <a:srgbClr val="008000"/>
                </a:solidFill>
                <a:latin typeface="+mj-lt"/>
              </a:rPr>
              <a:t>Consumer Co-operative </a:t>
            </a:r>
            <a:r>
              <a:rPr lang="en-US" altLang="ja-JP" sz="2800" b="1" dirty="0" smtClean="0">
                <a:solidFill>
                  <a:srgbClr val="008000"/>
                </a:solidFill>
                <a:latin typeface="+mj-lt"/>
              </a:rPr>
              <a:t>Act </a:t>
            </a:r>
            <a:r>
              <a:rPr lang="en-US" altLang="ja-JP" sz="2800" b="1" dirty="0">
                <a:latin typeface="+mj-lt"/>
              </a:rPr>
              <a:t>enacted 1951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800" b="1" dirty="0">
                <a:solidFill>
                  <a:schemeClr val="tx2"/>
                </a:solidFill>
                <a:latin typeface="+mj-lt"/>
              </a:rPr>
              <a:t>Only </a:t>
            </a:r>
            <a:r>
              <a:rPr lang="en-US" altLang="ja-JP" sz="2800" b="1" dirty="0">
                <a:solidFill>
                  <a:srgbClr val="008000"/>
                </a:solidFill>
                <a:latin typeface="+mj-lt"/>
              </a:rPr>
              <a:t>Members</a:t>
            </a:r>
            <a:r>
              <a:rPr lang="en-US" altLang="ja-JP" sz="2800" b="1" dirty="0">
                <a:solidFill>
                  <a:schemeClr val="tx2"/>
                </a:solidFill>
                <a:latin typeface="+mj-lt"/>
              </a:rPr>
              <a:t> can use Co-op </a:t>
            </a:r>
            <a:r>
              <a:rPr lang="en-US" altLang="ja-JP" sz="2800" b="1" dirty="0" smtClean="0">
                <a:solidFill>
                  <a:schemeClr val="tx2"/>
                </a:solidFill>
                <a:latin typeface="+mj-lt"/>
              </a:rPr>
              <a:t>Services</a:t>
            </a:r>
            <a:endParaRPr lang="en-US" altLang="ja-JP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41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930275"/>
            <a:ext cx="17129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8" name="Picture 6" descr="P11_蛇田店１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3963" y="2924175"/>
            <a:ext cx="26225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7" descr="店舗_売り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9900" y="4243388"/>
            <a:ext cx="254793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0" name="テキスト ボックス 1"/>
          <p:cNvSpPr txBox="1">
            <a:spLocks noChangeArrowheads="1"/>
          </p:cNvSpPr>
          <p:nvPr/>
        </p:nvSpPr>
        <p:spPr bwMode="auto">
          <a:xfrm>
            <a:off x="7135813" y="963613"/>
            <a:ext cx="1728787" cy="3683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2060"/>
                </a:solidFill>
              </a:rPr>
              <a:t>Home Delivery</a:t>
            </a:r>
            <a:endParaRPr lang="ja-JP" altLang="en-US" b="1">
              <a:solidFill>
                <a:srgbClr val="002060"/>
              </a:solidFill>
            </a:endParaRPr>
          </a:p>
        </p:txBody>
      </p:sp>
      <p:sp>
        <p:nvSpPr>
          <p:cNvPr id="134151" name="テキスト ボックス 8"/>
          <p:cNvSpPr txBox="1">
            <a:spLocks noChangeArrowheads="1"/>
          </p:cNvSpPr>
          <p:nvPr/>
        </p:nvSpPr>
        <p:spPr bwMode="auto">
          <a:xfrm>
            <a:off x="7072313" y="2740025"/>
            <a:ext cx="1854200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2060"/>
                </a:solidFill>
              </a:rPr>
              <a:t>Store Operation</a:t>
            </a:r>
            <a:endParaRPr lang="ja-JP" altLang="en-US" b="1">
              <a:solidFill>
                <a:srgbClr val="002060"/>
              </a:solidFill>
            </a:endParaRPr>
          </a:p>
        </p:txBody>
      </p:sp>
      <p:sp>
        <p:nvSpPr>
          <p:cNvPr id="134152" name="正方形/長方形 1"/>
          <p:cNvSpPr>
            <a:spLocks noChangeArrowheads="1"/>
          </p:cNvSpPr>
          <p:nvPr/>
        </p:nvSpPr>
        <p:spPr bwMode="auto">
          <a:xfrm>
            <a:off x="304800" y="228600"/>
            <a:ext cx="8621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>
                <a:solidFill>
                  <a:srgbClr val="000000"/>
                </a:solidFill>
                <a:ea typeface="HGPｺﾞｼｯｸE" pitchFamily="50" charset="-128"/>
              </a:rPr>
              <a:t>Community Based Co-ops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36563" y="2576513"/>
            <a:ext cx="8281987" cy="18367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 sz="2000">
              <a:solidFill>
                <a:srgbClr val="000000"/>
              </a:solidFill>
            </a:endParaRPr>
          </a:p>
        </p:txBody>
      </p:sp>
      <p:sp>
        <p:nvSpPr>
          <p:cNvPr id="135171" name="Text Box 425"/>
          <p:cNvSpPr txBox="1">
            <a:spLocks noChangeArrowheads="1"/>
          </p:cNvSpPr>
          <p:nvPr/>
        </p:nvSpPr>
        <p:spPr bwMode="auto">
          <a:xfrm>
            <a:off x="0" y="-3175"/>
            <a:ext cx="9155113" cy="585788"/>
          </a:xfrm>
          <a:prstGeom prst="rect">
            <a:avLst/>
          </a:prstGeom>
          <a:solidFill>
            <a:srgbClr val="E5FB11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>
                <a:solidFill>
                  <a:srgbClr val="000000"/>
                </a:solidFill>
                <a:ea typeface="HGPｺﾞｼｯｸE" pitchFamily="50" charset="-128"/>
              </a:rPr>
              <a:t>Community Based Retail Co-ops in Japan</a:t>
            </a:r>
          </a:p>
        </p:txBody>
      </p:sp>
      <p:pic>
        <p:nvPicPr>
          <p:cNvPr id="135172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6275" y="2665413"/>
            <a:ext cx="27003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3"/>
          <p:cNvSpPr txBox="1">
            <a:spLocks noChangeArrowheads="1"/>
          </p:cNvSpPr>
          <p:nvPr/>
        </p:nvSpPr>
        <p:spPr bwMode="auto">
          <a:xfrm>
            <a:off x="-252413" y="2708275"/>
            <a:ext cx="3671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solidFill>
                  <a:srgbClr val="1F497D"/>
                </a:solidFill>
                <a:latin typeface="Arial" charset="0"/>
              </a:rPr>
              <a:t> Store Operations</a:t>
            </a:r>
          </a:p>
        </p:txBody>
      </p:sp>
      <p:sp>
        <p:nvSpPr>
          <p:cNvPr id="135174" name="TextBox 15"/>
          <p:cNvSpPr txBox="1">
            <a:spLocks noChangeArrowheads="1"/>
          </p:cNvSpPr>
          <p:nvPr/>
        </p:nvSpPr>
        <p:spPr bwMode="auto">
          <a:xfrm>
            <a:off x="544513" y="3219450"/>
            <a:ext cx="46355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Arial" charset="0"/>
              </a:rPr>
              <a:t>Sales :JPY 922 billion (US$8.2 billion)</a:t>
            </a:r>
          </a:p>
          <a:p>
            <a:r>
              <a:rPr lang="en-US" altLang="ja-JP" sz="2000">
                <a:solidFill>
                  <a:srgbClr val="000000"/>
                </a:solidFill>
                <a:latin typeface="Arial" charset="0"/>
              </a:rPr>
              <a:t>No. of the Store : 896</a:t>
            </a:r>
          </a:p>
          <a:p>
            <a:endParaRPr lang="en-MY" altLang="ja-JP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6563" y="665163"/>
            <a:ext cx="8281987" cy="1863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 sz="2000">
              <a:solidFill>
                <a:srgbClr val="000000"/>
              </a:solidFill>
            </a:endParaRPr>
          </a:p>
        </p:txBody>
      </p:sp>
      <p:sp>
        <p:nvSpPr>
          <p:cNvPr id="135176" name="TextBox 18"/>
          <p:cNvSpPr txBox="1">
            <a:spLocks noChangeArrowheads="1"/>
          </p:cNvSpPr>
          <p:nvPr/>
        </p:nvSpPr>
        <p:spPr bwMode="auto">
          <a:xfrm>
            <a:off x="179388" y="744538"/>
            <a:ext cx="36718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solidFill>
                  <a:srgbClr val="C0504D"/>
                </a:solidFill>
                <a:latin typeface="Arial" charset="0"/>
              </a:rPr>
              <a:t>Home Delivery Service</a:t>
            </a:r>
          </a:p>
        </p:txBody>
      </p:sp>
      <p:sp>
        <p:nvSpPr>
          <p:cNvPr id="135177" name="TextBox 19"/>
          <p:cNvSpPr txBox="1">
            <a:spLocks noChangeArrowheads="1"/>
          </p:cNvSpPr>
          <p:nvPr/>
        </p:nvSpPr>
        <p:spPr bwMode="auto">
          <a:xfrm>
            <a:off x="571500" y="1303338"/>
            <a:ext cx="51323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Arial" charset="0"/>
              </a:rPr>
              <a:t>Sales : JPY1,638 billion (US$14.6 billion)</a:t>
            </a:r>
          </a:p>
          <a:p>
            <a:endParaRPr lang="en-MY" altLang="ja-JP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9738" y="4471988"/>
            <a:ext cx="8280400" cy="18208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 sz="2000">
              <a:solidFill>
                <a:srgbClr val="000000"/>
              </a:solidFill>
            </a:endParaRPr>
          </a:p>
        </p:txBody>
      </p:sp>
      <p:sp>
        <p:nvSpPr>
          <p:cNvPr id="135179" name="TextBox 21"/>
          <p:cNvSpPr txBox="1">
            <a:spLocks noChangeArrowheads="1"/>
          </p:cNvSpPr>
          <p:nvPr/>
        </p:nvSpPr>
        <p:spPr bwMode="auto">
          <a:xfrm>
            <a:off x="544513" y="4541838"/>
            <a:ext cx="612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rgbClr val="C00000"/>
                </a:solidFill>
                <a:latin typeface="Arial" charset="0"/>
              </a:rPr>
              <a:t>Co-op Products </a:t>
            </a:r>
            <a:r>
              <a:rPr lang="en-US" altLang="ja-JP" sz="2000">
                <a:solidFill>
                  <a:srgbClr val="C00000"/>
                </a:solidFill>
                <a:latin typeface="Arial" charset="0"/>
              </a:rPr>
              <a:t>(Collaboration between </a:t>
            </a:r>
          </a:p>
          <a:p>
            <a:r>
              <a:rPr lang="en-US" altLang="ja-JP" sz="2000">
                <a:solidFill>
                  <a:srgbClr val="C00000"/>
                </a:solidFill>
                <a:latin typeface="Arial" charset="0"/>
              </a:rPr>
              <a:t>JCCU and Member co-ops) </a:t>
            </a:r>
          </a:p>
        </p:txBody>
      </p:sp>
      <p:sp>
        <p:nvSpPr>
          <p:cNvPr id="135180" name="TextBox 22"/>
          <p:cNvSpPr txBox="1">
            <a:spLocks noChangeArrowheads="1"/>
          </p:cNvSpPr>
          <p:nvPr/>
        </p:nvSpPr>
        <p:spPr bwMode="auto">
          <a:xfrm>
            <a:off x="573088" y="5205413"/>
            <a:ext cx="4635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>
              <a:solidFill>
                <a:srgbClr val="000000"/>
              </a:solidFill>
              <a:latin typeface="Arial" charset="0"/>
            </a:endParaRPr>
          </a:p>
          <a:p>
            <a:endParaRPr lang="en-MY" altLang="ja-JP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5181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2313" y="4541838"/>
            <a:ext cx="250348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82" name="TextBox 24"/>
          <p:cNvSpPr txBox="1">
            <a:spLocks noChangeArrowheads="1"/>
          </p:cNvSpPr>
          <p:nvPr/>
        </p:nvSpPr>
        <p:spPr bwMode="auto">
          <a:xfrm>
            <a:off x="606425" y="5229225"/>
            <a:ext cx="463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Arial" charset="0"/>
              </a:rPr>
              <a:t>Over 4500 Items </a:t>
            </a:r>
          </a:p>
          <a:p>
            <a:r>
              <a:rPr lang="en-US" altLang="ja-JP" sz="2000">
                <a:solidFill>
                  <a:srgbClr val="000000"/>
                </a:solidFill>
                <a:latin typeface="Arial" charset="0"/>
              </a:rPr>
              <a:t>Sales: JPY412 billion (US$3.7 billion)</a:t>
            </a:r>
          </a:p>
        </p:txBody>
      </p:sp>
      <p:pic>
        <p:nvPicPr>
          <p:cNvPr id="13518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9300" y="717550"/>
            <a:ext cx="24479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sz="4000" smtClean="0"/>
              <a:t>Home Delivery</a:t>
            </a:r>
            <a:endParaRPr kumimoji="1" lang="ja-JP" altLang="en-US" sz="4000" smtClean="0"/>
          </a:p>
        </p:txBody>
      </p:sp>
      <p:sp>
        <p:nvSpPr>
          <p:cNvPr id="13619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490913"/>
            <a:ext cx="8382000" cy="2925762"/>
          </a:xfrm>
        </p:spPr>
        <p:txBody>
          <a:bodyPr/>
          <a:lstStyle/>
          <a:p>
            <a:pPr eaLnBrk="1" hangingPunct="1"/>
            <a:r>
              <a:rPr kumimoji="1" lang="en-US" altLang="ja-JP" smtClean="0"/>
              <a:t>2 Types of Delivery</a:t>
            </a:r>
          </a:p>
          <a:p>
            <a:pPr lvl="1" eaLnBrk="1" hangingPunct="1"/>
            <a:r>
              <a:rPr kumimoji="1" lang="en-US" altLang="ja-JP" smtClean="0"/>
              <a:t>groups / individuals</a:t>
            </a:r>
          </a:p>
          <a:p>
            <a:pPr eaLnBrk="1" hangingPunct="1"/>
            <a:r>
              <a:rPr kumimoji="1" lang="en-US" altLang="ja-JP" smtClean="0">
                <a:solidFill>
                  <a:srgbClr val="0070C0"/>
                </a:solidFill>
              </a:rPr>
              <a:t>FY2015</a:t>
            </a:r>
            <a:r>
              <a:rPr kumimoji="1" lang="en-US" altLang="ja-JP" smtClean="0"/>
              <a:t> Facts</a:t>
            </a:r>
          </a:p>
          <a:p>
            <a:pPr lvl="1" eaLnBrk="1" hangingPunct="1"/>
            <a:r>
              <a:rPr kumimoji="1" lang="en-US" altLang="ja-JP" b="1" smtClean="0"/>
              <a:t>Total delivery sales </a:t>
            </a:r>
            <a:r>
              <a:rPr kumimoji="1" lang="en-US" altLang="ja-JP" smtClean="0"/>
              <a:t>: </a:t>
            </a:r>
            <a:r>
              <a:rPr kumimoji="1" lang="en-US" altLang="ja-JP" smtClean="0">
                <a:solidFill>
                  <a:srgbClr val="0070C0"/>
                </a:solidFill>
              </a:rPr>
              <a:t>1,749</a:t>
            </a:r>
            <a:r>
              <a:rPr kumimoji="1" lang="en-US" altLang="ja-JP" smtClean="0"/>
              <a:t> billion Yen  </a:t>
            </a:r>
          </a:p>
          <a:p>
            <a:pPr lvl="1" eaLnBrk="1" hangingPunct="1"/>
            <a:r>
              <a:rPr kumimoji="1" lang="en-US" altLang="ja-JP" sz="2400" smtClean="0"/>
              <a:t>Delivery to individuals : </a:t>
            </a:r>
            <a:r>
              <a:rPr kumimoji="1" lang="en-US" altLang="ja-JP" sz="2400" smtClean="0">
                <a:solidFill>
                  <a:srgbClr val="0070C0"/>
                </a:solidFill>
              </a:rPr>
              <a:t>1,187 </a:t>
            </a:r>
            <a:r>
              <a:rPr kumimoji="1" lang="en-US" altLang="ja-JP" sz="2400" smtClean="0"/>
              <a:t>billion Yen </a:t>
            </a:r>
          </a:p>
          <a:p>
            <a:pPr lvl="1" eaLnBrk="1" hangingPunct="1">
              <a:buFont typeface="Arial" charset="0"/>
              <a:buNone/>
            </a:pPr>
            <a:r>
              <a:rPr kumimoji="1" lang="ja-JP" altLang="en-US" sz="2400" smtClean="0">
                <a:solidFill>
                  <a:srgbClr val="350DE1"/>
                </a:solidFill>
              </a:rPr>
              <a:t>　    </a:t>
            </a:r>
            <a:r>
              <a:rPr kumimoji="1" lang="en-US" altLang="ja-JP" sz="2400" smtClean="0">
                <a:solidFill>
                  <a:srgbClr val="350DE1"/>
                </a:solidFill>
              </a:rPr>
              <a:t>【See</a:t>
            </a:r>
            <a:r>
              <a:rPr kumimoji="1" lang="en-US" altLang="ja-JP" sz="2400" smtClean="0">
                <a:solidFill>
                  <a:srgbClr val="FF0000"/>
                </a:solidFill>
              </a:rPr>
              <a:t> Youtube:  </a:t>
            </a:r>
            <a:r>
              <a:rPr kumimoji="1" lang="en-US" altLang="ja-JP" sz="2400" smtClean="0">
                <a:solidFill>
                  <a:srgbClr val="350DE1"/>
                </a:solidFill>
              </a:rPr>
              <a:t>CO-OP Home Delivery Service】</a:t>
            </a:r>
            <a:endParaRPr kumimoji="1" lang="ja-JP" altLang="en-US" sz="2400" smtClean="0">
              <a:solidFill>
                <a:srgbClr val="350DE1"/>
              </a:solidFill>
            </a:endParaRPr>
          </a:p>
        </p:txBody>
      </p:sp>
      <p:sp>
        <p:nvSpPr>
          <p:cNvPr id="136196" name="スライド番号プレースホルダー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38D9A92D-A630-4AAC-A3DA-D17E8D071CCD}" type="slidenum">
              <a:rPr lang="en-US" altLang="ja-JP"/>
              <a:pPr/>
              <a:t>11</a:t>
            </a:fld>
            <a:endParaRPr lang="en-US" altLang="ja-JP"/>
          </a:p>
        </p:txBody>
      </p:sp>
      <p:pic>
        <p:nvPicPr>
          <p:cNvPr id="13619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36663"/>
            <a:ext cx="35814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8" name="Picture 11" descr="http://www.saitama-sgw.jp/mimiyori/images/img_coopbdf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00150"/>
            <a:ext cx="3048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タイトル 1"/>
          <p:cNvSpPr>
            <a:spLocks noGrp="1"/>
          </p:cNvSpPr>
          <p:nvPr>
            <p:ph type="title"/>
          </p:nvPr>
        </p:nvSpPr>
        <p:spPr>
          <a:xfrm>
            <a:off x="455613" y="298450"/>
            <a:ext cx="8229600" cy="1143000"/>
          </a:xfrm>
        </p:spPr>
        <p:txBody>
          <a:bodyPr/>
          <a:lstStyle/>
          <a:p>
            <a:r>
              <a:rPr kumimoji="1" lang="en-US" altLang="ja-JP" sz="4000" smtClean="0"/>
              <a:t>Home Delivery</a:t>
            </a:r>
            <a:endParaRPr kumimoji="1" lang="ja-JP" altLang="en-US" sz="4000" smtClean="0"/>
          </a:p>
        </p:txBody>
      </p:sp>
      <p:sp>
        <p:nvSpPr>
          <p:cNvPr id="686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525963"/>
          </a:xfrm>
        </p:spPr>
        <p:txBody>
          <a:bodyPr/>
          <a:lstStyle/>
          <a:p>
            <a:pPr>
              <a:defRPr/>
            </a:pPr>
            <a:r>
              <a:rPr kumimoji="1" lang="en-US" altLang="ja-JP" dirty="0" smtClean="0"/>
              <a:t>For the people who have </a:t>
            </a:r>
            <a:r>
              <a:rPr kumimoji="1" lang="en-US" altLang="ja-JP" dirty="0"/>
              <a:t>d</a:t>
            </a:r>
            <a:r>
              <a:rPr kumimoji="1" lang="en-US" altLang="ja-JP" dirty="0" smtClean="0"/>
              <a:t>ifficulty in cooking</a:t>
            </a:r>
            <a:endParaRPr kumimoji="1" lang="en-US" altLang="ja-JP" dirty="0"/>
          </a:p>
          <a:p>
            <a:pPr marL="0" indent="0">
              <a:buFont typeface="Arial" charset="0"/>
              <a:buNone/>
              <a:defRPr/>
            </a:pPr>
            <a:r>
              <a:rPr kumimoji="1" lang="en-US" altLang="ja-JP" dirty="0" smtClean="0"/>
              <a:t>   </a:t>
            </a:r>
            <a:r>
              <a:rPr kumimoji="1" lang="en-US" altLang="ja-JP" sz="2800" i="1" dirty="0" smtClean="0"/>
              <a:t>Boxed meal delivery</a:t>
            </a:r>
          </a:p>
        </p:txBody>
      </p:sp>
      <p:sp>
        <p:nvSpPr>
          <p:cNvPr id="137220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0FB27E37-7BD0-4DD7-9073-0D29046D8265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37221" name="テキスト ボックス 11"/>
          <p:cNvSpPr txBox="1">
            <a:spLocks noChangeArrowheads="1"/>
          </p:cNvSpPr>
          <p:nvPr/>
        </p:nvSpPr>
        <p:spPr bwMode="auto">
          <a:xfrm>
            <a:off x="3886200" y="2009775"/>
            <a:ext cx="5257800" cy="163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Arial" charset="0"/>
              </a:rPr>
              <a:t>Co-ops deliver not only fresh materials but also cooked meals and ready-to-cook meals to support members who have difficulty in cooking daily meals such as elderly people, physically challenged people.</a:t>
            </a:r>
            <a:endParaRPr lang="ja-JP" alt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72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2590800"/>
            <a:ext cx="3605212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640138"/>
            <a:ext cx="40179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タイトル 1"/>
          <p:cNvSpPr>
            <a:spLocks noGrp="1"/>
          </p:cNvSpPr>
          <p:nvPr>
            <p:ph type="title"/>
          </p:nvPr>
        </p:nvSpPr>
        <p:spPr>
          <a:xfrm>
            <a:off x="455613" y="298450"/>
            <a:ext cx="8229600" cy="1143000"/>
          </a:xfrm>
        </p:spPr>
        <p:txBody>
          <a:bodyPr/>
          <a:lstStyle/>
          <a:p>
            <a:r>
              <a:rPr kumimoji="1" lang="en-US" altLang="ja-JP" sz="4000" smtClean="0"/>
              <a:t>Home Delivery</a:t>
            </a:r>
            <a:endParaRPr kumimoji="1" lang="ja-JP" altLang="en-US" sz="4000" smtClean="0"/>
          </a:p>
        </p:txBody>
      </p:sp>
      <p:sp>
        <p:nvSpPr>
          <p:cNvPr id="138243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F6A8181F-8D7A-44B9-A989-514F1C8C3EFC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0" name="TextBox 11"/>
          <p:cNvSpPr txBox="1"/>
          <p:nvPr/>
        </p:nvSpPr>
        <p:spPr>
          <a:xfrm>
            <a:off x="468313" y="1295400"/>
            <a:ext cx="3638550" cy="5238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ja-JP" sz="2800">
                <a:solidFill>
                  <a:srgbClr val="4F81BD"/>
                </a:solidFill>
              </a:rPr>
              <a:t>  </a:t>
            </a:r>
            <a:r>
              <a:rPr kumimoji="0" lang="en-US" altLang="ja-JP" sz="2800">
                <a:solidFill>
                  <a:srgbClr val="002060"/>
                </a:solidFill>
              </a:rPr>
              <a:t>Boxed meal Delivery</a:t>
            </a:r>
            <a:endParaRPr kumimoji="0" lang="en-MY" altLang="ja-JP" sz="2800">
              <a:solidFill>
                <a:srgbClr val="002060"/>
              </a:solidFill>
            </a:endParaRPr>
          </a:p>
        </p:txBody>
      </p:sp>
      <p:pic>
        <p:nvPicPr>
          <p:cNvPr id="1382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938" y="3006725"/>
            <a:ext cx="379888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6" name="テキスト ボックス 5"/>
          <p:cNvSpPr txBox="1">
            <a:spLocks noChangeArrowheads="1"/>
          </p:cNvSpPr>
          <p:nvPr/>
        </p:nvSpPr>
        <p:spPr bwMode="auto">
          <a:xfrm>
            <a:off x="4589463" y="5849938"/>
            <a:ext cx="373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Arial" charset="0"/>
              </a:rPr>
              <a:t>Selecting the menus according to members’ voices       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368800" y="1182688"/>
            <a:ext cx="4302125" cy="175418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>
                <a:solidFill>
                  <a:prstClr val="black"/>
                </a:solidFill>
                <a:latin typeface="Calibri"/>
                <a:ea typeface="ＭＳ Ｐゴシック"/>
              </a:rPr>
              <a:t>The meal delivery service is provided at </a:t>
            </a:r>
            <a:r>
              <a:rPr kumimoji="0" lang="en-US" altLang="ja-JP" sz="2400" kern="0" dirty="0">
                <a:solidFill>
                  <a:srgbClr val="FF0000"/>
                </a:solidFill>
                <a:latin typeface="Calibri"/>
                <a:ea typeface="ＭＳ Ｐゴシック"/>
              </a:rPr>
              <a:t>48 Co-ops </a:t>
            </a:r>
            <a:r>
              <a:rPr kumimoji="0" lang="en-US" altLang="ja-JP" sz="2400" kern="0" dirty="0">
                <a:solidFill>
                  <a:prstClr val="black"/>
                </a:solidFill>
                <a:latin typeface="Calibri"/>
                <a:ea typeface="ＭＳ Ｐゴシック"/>
              </a:rPr>
              <a:t>in </a:t>
            </a:r>
            <a:r>
              <a:rPr kumimoji="0" lang="en-US" altLang="ja-JP" sz="2400" kern="0" dirty="0">
                <a:solidFill>
                  <a:srgbClr val="FF0000"/>
                </a:solidFill>
                <a:latin typeface="Calibri"/>
                <a:ea typeface="ＭＳ Ｐゴシック"/>
              </a:rPr>
              <a:t>44 prefectures </a:t>
            </a:r>
            <a:r>
              <a:rPr kumimoji="0" lang="en-US" altLang="ja-JP" sz="2400" kern="0" dirty="0">
                <a:solidFill>
                  <a:prstClr val="black"/>
                </a:solidFill>
                <a:latin typeface="Calibri"/>
                <a:ea typeface="ＭＳ Ｐゴシック"/>
              </a:rPr>
              <a:t>with </a:t>
            </a:r>
            <a:r>
              <a:rPr kumimoji="0" lang="en-US" altLang="ja-JP" sz="2400" kern="0" dirty="0">
                <a:solidFill>
                  <a:srgbClr val="FF0000"/>
                </a:solidFill>
                <a:latin typeface="Calibri"/>
                <a:ea typeface="ＭＳ Ｐゴシック"/>
              </a:rPr>
              <a:t>125,000 meals </a:t>
            </a:r>
            <a:r>
              <a:rPr kumimoji="0" lang="en-US" altLang="ja-JP" sz="2400" kern="0" dirty="0">
                <a:solidFill>
                  <a:prstClr val="black"/>
                </a:solidFill>
                <a:latin typeface="Calibri"/>
                <a:ea typeface="ＭＳ Ｐゴシック"/>
              </a:rPr>
              <a:t>daily. </a:t>
            </a:r>
            <a:r>
              <a:rPr kumimoji="0" lang="en-US" altLang="ja-JP" sz="2200" kern="0" dirty="0">
                <a:solidFill>
                  <a:prstClr val="black"/>
                </a:solidFill>
                <a:latin typeface="Calibri"/>
                <a:ea typeface="ＭＳ Ｐゴシック"/>
              </a:rPr>
              <a:t>(2016)</a:t>
            </a:r>
          </a:p>
        </p:txBody>
      </p:sp>
      <p:pic>
        <p:nvPicPr>
          <p:cNvPr id="13824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2058988"/>
            <a:ext cx="4041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タイトル 1"/>
          <p:cNvSpPr>
            <a:spLocks noGrp="1"/>
          </p:cNvSpPr>
          <p:nvPr>
            <p:ph type="title"/>
          </p:nvPr>
        </p:nvSpPr>
        <p:spPr>
          <a:xfrm>
            <a:off x="420688" y="152400"/>
            <a:ext cx="8229600" cy="1143000"/>
          </a:xfrm>
        </p:spPr>
        <p:txBody>
          <a:bodyPr/>
          <a:lstStyle/>
          <a:p>
            <a:pPr eaLnBrk="1" hangingPunct="1"/>
            <a:r>
              <a:rPr kumimoji="1" lang="en-US" altLang="ja-JP" sz="4000" smtClean="0"/>
              <a:t>Store Operation - Outline</a:t>
            </a:r>
            <a:endParaRPr kumimoji="1" lang="ja-JP" altLang="en-US" sz="4000" smtClean="0"/>
          </a:p>
        </p:txBody>
      </p:sp>
      <p:sp>
        <p:nvSpPr>
          <p:cNvPr id="13926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eaLnBrk="1" hangingPunct="1"/>
            <a:endParaRPr kumimoji="1" lang="en-US" altLang="ja-JP" smtClean="0"/>
          </a:p>
          <a:p>
            <a:pPr eaLnBrk="1" hangingPunct="1"/>
            <a:endParaRPr kumimoji="1" lang="en-US" altLang="ja-JP" smtClean="0"/>
          </a:p>
          <a:p>
            <a:pPr eaLnBrk="1" hangingPunct="1"/>
            <a:r>
              <a:rPr kumimoji="1" lang="en-US" altLang="ja-JP" smtClean="0"/>
              <a:t>Various Type of Stores</a:t>
            </a:r>
          </a:p>
          <a:p>
            <a:pPr lvl="1" eaLnBrk="1" hangingPunct="1"/>
            <a:r>
              <a:rPr kumimoji="1" lang="en-US" altLang="ja-JP" sz="2600" smtClean="0"/>
              <a:t>supermarket, small supermarket, mobile store </a:t>
            </a:r>
          </a:p>
          <a:p>
            <a:pPr eaLnBrk="1" hangingPunct="1"/>
            <a:r>
              <a:rPr kumimoji="1" lang="en-US" altLang="ja-JP" smtClean="0">
                <a:solidFill>
                  <a:srgbClr val="0070C0"/>
                </a:solidFill>
              </a:rPr>
              <a:t>FY2015</a:t>
            </a:r>
            <a:r>
              <a:rPr kumimoji="1" lang="en-US" altLang="ja-JP" smtClean="0"/>
              <a:t> Facts</a:t>
            </a:r>
          </a:p>
          <a:p>
            <a:pPr lvl="1" eaLnBrk="1" hangingPunct="1"/>
            <a:r>
              <a:rPr kumimoji="1" lang="en-US" altLang="ja-JP" sz="2600" smtClean="0"/>
              <a:t>Sales : </a:t>
            </a:r>
            <a:r>
              <a:rPr kumimoji="1" lang="en-US" altLang="ja-JP" sz="2600" smtClean="0">
                <a:solidFill>
                  <a:srgbClr val="0070C0"/>
                </a:solidFill>
              </a:rPr>
              <a:t>903</a:t>
            </a:r>
            <a:r>
              <a:rPr kumimoji="1" lang="en-US" altLang="ja-JP" sz="2600" smtClean="0"/>
              <a:t> billion Yen </a:t>
            </a:r>
          </a:p>
          <a:p>
            <a:pPr lvl="1" eaLnBrk="1" hangingPunct="1"/>
            <a:r>
              <a:rPr kumimoji="1" lang="en-US" altLang="ja-JP" sz="2600" smtClean="0"/>
              <a:t>No. of Stores : </a:t>
            </a:r>
            <a:r>
              <a:rPr kumimoji="1" lang="en-US" altLang="ja-JP" sz="2600" smtClean="0">
                <a:solidFill>
                  <a:srgbClr val="0070C0"/>
                </a:solidFill>
              </a:rPr>
              <a:t>920</a:t>
            </a:r>
            <a:endParaRPr kumimoji="1" lang="en-US" altLang="ja-JP" sz="2600" smtClean="0"/>
          </a:p>
          <a:p>
            <a:pPr lvl="1" eaLnBrk="1" hangingPunct="1"/>
            <a:r>
              <a:rPr kumimoji="1" lang="en-US" altLang="ja-JP" sz="2600" smtClean="0"/>
              <a:t>Store Space : </a:t>
            </a:r>
            <a:r>
              <a:rPr kumimoji="1" lang="en-US" altLang="ja-JP" sz="2600" smtClean="0">
                <a:solidFill>
                  <a:srgbClr val="0070C0"/>
                </a:solidFill>
              </a:rPr>
              <a:t>1.31</a:t>
            </a:r>
            <a:r>
              <a:rPr kumimoji="1" lang="en-US" altLang="ja-JP" sz="2600" smtClean="0"/>
              <a:t> million sqm </a:t>
            </a:r>
            <a:endParaRPr kumimoji="1" lang="ja-JP" altLang="en-US" sz="2600" smtClean="0"/>
          </a:p>
        </p:txBody>
      </p:sp>
      <p:sp>
        <p:nvSpPr>
          <p:cNvPr id="139268" name="スライド番号プレースホルダー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30251C3A-C424-4A16-886D-FEEB2003D71C}" type="slidenum">
              <a:rPr lang="en-US" altLang="ja-JP"/>
              <a:pPr/>
              <a:t>14</a:t>
            </a:fld>
            <a:endParaRPr lang="en-US" altLang="ja-JP"/>
          </a:p>
        </p:txBody>
      </p:sp>
      <p:pic>
        <p:nvPicPr>
          <p:cNvPr id="13926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588" y="1200150"/>
            <a:ext cx="324961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7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1222375"/>
            <a:ext cx="32051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71" name="Picture 10" descr="店内④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2488" y="1228725"/>
            <a:ext cx="320516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27063" y="1023938"/>
            <a:ext cx="7772400" cy="522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prstClr val="black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Sending mobile stores to the areas lacking in stores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</a:p>
        </p:txBody>
      </p:sp>
      <p:sp>
        <p:nvSpPr>
          <p:cNvPr id="140291" name="テキスト ボックス 2"/>
          <p:cNvSpPr txBox="1">
            <a:spLocks noChangeArrowheads="1"/>
          </p:cNvSpPr>
          <p:nvPr/>
        </p:nvSpPr>
        <p:spPr bwMode="auto">
          <a:xfrm>
            <a:off x="639763" y="2066925"/>
            <a:ext cx="71516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ja-JP" sz="2400">
              <a:solidFill>
                <a:srgbClr val="000000"/>
              </a:solidFill>
            </a:endParaRPr>
          </a:p>
        </p:txBody>
      </p:sp>
      <p:pic>
        <p:nvPicPr>
          <p:cNvPr id="14029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2197100"/>
            <a:ext cx="4754562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3717925"/>
            <a:ext cx="342741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50825" y="1871663"/>
            <a:ext cx="3179763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ja-JP" altLang="en-US" sz="2800">
                <a:solidFill>
                  <a:srgbClr val="17375E"/>
                </a:solidFill>
              </a:rPr>
              <a:t>　　</a:t>
            </a:r>
            <a:r>
              <a:rPr lang="en-US" altLang="ja-JP" sz="2800">
                <a:solidFill>
                  <a:srgbClr val="17375E"/>
                </a:solidFill>
              </a:rPr>
              <a:t>Mobile Stores</a:t>
            </a:r>
            <a:endParaRPr lang="en-MY" altLang="ja-JP" sz="2800">
              <a:solidFill>
                <a:srgbClr val="17375E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856163" y="1636713"/>
            <a:ext cx="3892550" cy="19446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solidFill>
                  <a:srgbClr val="002060"/>
                </a:solidFill>
              </a:rPr>
              <a:t>155 </a:t>
            </a:r>
            <a:r>
              <a:rPr lang="en-US" altLang="ja-JP" sz="2400" dirty="0">
                <a:solidFill>
                  <a:srgbClr val="002060"/>
                </a:solidFill>
              </a:rPr>
              <a:t>vehicles </a:t>
            </a:r>
          </a:p>
          <a:p>
            <a:pPr algn="ctr">
              <a:defRPr/>
            </a:pPr>
            <a:r>
              <a:rPr lang="en-US" altLang="ja-JP" sz="2400" dirty="0">
                <a:solidFill>
                  <a:srgbClr val="002060"/>
                </a:solidFill>
              </a:rPr>
              <a:t>by </a:t>
            </a:r>
            <a:r>
              <a:rPr lang="en-US" altLang="ja-JP" sz="2800" dirty="0">
                <a:solidFill>
                  <a:srgbClr val="002060"/>
                </a:solidFill>
              </a:rPr>
              <a:t>30 </a:t>
            </a:r>
            <a:r>
              <a:rPr lang="en-US" altLang="ja-JP" sz="2400" dirty="0">
                <a:solidFill>
                  <a:srgbClr val="002060"/>
                </a:solidFill>
              </a:rPr>
              <a:t>consumers’ co-operatives </a:t>
            </a:r>
          </a:p>
          <a:p>
            <a:pPr algn="ctr">
              <a:defRPr/>
            </a:pPr>
            <a:r>
              <a:rPr lang="en-US" altLang="ja-JP" sz="2400" dirty="0">
                <a:solidFill>
                  <a:prstClr val="black"/>
                </a:solidFill>
              </a:rPr>
              <a:t>(as of Jan. 2017)</a:t>
            </a:r>
          </a:p>
        </p:txBody>
      </p:sp>
      <p:sp>
        <p:nvSpPr>
          <p:cNvPr id="140296" name="正方形/長方形 5"/>
          <p:cNvSpPr>
            <a:spLocks noChangeArrowheads="1"/>
          </p:cNvSpPr>
          <p:nvPr/>
        </p:nvSpPr>
        <p:spPr bwMode="auto">
          <a:xfrm>
            <a:off x="2895600" y="323850"/>
            <a:ext cx="373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000"/>
              <a:t>Store  Operation </a:t>
            </a:r>
            <a:endParaRPr lang="ja-JP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smtClean="0"/>
              <a:t>Store Operation </a:t>
            </a:r>
            <a:endParaRPr kumimoji="1" lang="ja-JP" altLang="en-US" sz="4000" smtClean="0"/>
          </a:p>
        </p:txBody>
      </p:sp>
      <p:sp>
        <p:nvSpPr>
          <p:cNvPr id="1413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kumimoji="1" lang="en-US" altLang="ja-JP" smtClean="0"/>
              <a:t>To Support community members</a:t>
            </a:r>
          </a:p>
          <a:p>
            <a:pPr lvl="1"/>
            <a:r>
              <a:rPr kumimoji="1" lang="en-US" altLang="ja-JP" smtClean="0"/>
              <a:t>Members’ activities utilizing store facilities: study sessions, fun events, etc.</a:t>
            </a:r>
          </a:p>
          <a:p>
            <a:pPr lvl="1"/>
            <a:r>
              <a:rPr kumimoji="1" lang="en-US" altLang="ja-JP" smtClean="0"/>
              <a:t>Store tours and fests hosted by store staff</a:t>
            </a:r>
          </a:p>
          <a:p>
            <a:endParaRPr kumimoji="1" lang="ja-JP" altLang="en-US" smtClean="0"/>
          </a:p>
        </p:txBody>
      </p:sp>
      <p:sp>
        <p:nvSpPr>
          <p:cNvPr id="141316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9C6CB6D3-C85C-4E52-83DF-F13AAACABC90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41317" name="テキスト ボックス 5"/>
          <p:cNvSpPr txBox="1">
            <a:spLocks noChangeArrowheads="1"/>
          </p:cNvSpPr>
          <p:nvPr/>
        </p:nvSpPr>
        <p:spPr bwMode="auto">
          <a:xfrm>
            <a:off x="877888" y="6154738"/>
            <a:ext cx="39878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Arial" charset="0"/>
              </a:rPr>
              <a:t>Utilizing a meeting room for fun events</a:t>
            </a:r>
          </a:p>
        </p:txBody>
      </p:sp>
      <p:sp>
        <p:nvSpPr>
          <p:cNvPr id="141318" name="テキスト ボックス 5"/>
          <p:cNvSpPr txBox="1">
            <a:spLocks noChangeArrowheads="1"/>
          </p:cNvSpPr>
          <p:nvPr/>
        </p:nvSpPr>
        <p:spPr bwMode="auto">
          <a:xfrm>
            <a:off x="4887913" y="6169025"/>
            <a:ext cx="33115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Arial" charset="0"/>
              </a:rPr>
              <a:t>Store tour for school kids</a:t>
            </a:r>
          </a:p>
        </p:txBody>
      </p:sp>
      <p:pic>
        <p:nvPicPr>
          <p:cNvPr id="14131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581400"/>
            <a:ext cx="36925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2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81400"/>
            <a:ext cx="36195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r>
              <a:rPr kumimoji="1" lang="en-US" altLang="ja-JP" sz="2400" smtClean="0"/>
              <a:t>Consumer  co-ops offer life and general insurance products that suit the needs of member consumers with reasonable premiums and better coverage.</a:t>
            </a:r>
          </a:p>
          <a:p>
            <a:r>
              <a:rPr kumimoji="1" lang="en-US" altLang="ja-JP" sz="2400" smtClean="0"/>
              <a:t>There are 2 insurance federations that are affiliated to JCCU.</a:t>
            </a:r>
            <a:endParaRPr kumimoji="1" lang="ja-JP" altLang="en-US" sz="2400" smtClean="0"/>
          </a:p>
          <a:p>
            <a:endParaRPr kumimoji="1" lang="en-US" altLang="ja-JP" sz="2400" smtClean="0"/>
          </a:p>
          <a:p>
            <a:pPr>
              <a:buFont typeface="Arial" charset="0"/>
              <a:buNone/>
            </a:pPr>
            <a:endParaRPr kumimoji="1" lang="en-US" altLang="ja-JP" sz="2400" smtClean="0"/>
          </a:p>
          <a:p>
            <a:endParaRPr kumimoji="1" lang="en-US" altLang="ja-JP" sz="2400" smtClean="0"/>
          </a:p>
        </p:txBody>
      </p:sp>
      <p:sp>
        <p:nvSpPr>
          <p:cNvPr id="142339" name="コンテンツ プレースホルダー 2"/>
          <p:cNvSpPr txBox="1">
            <a:spLocks/>
          </p:cNvSpPr>
          <p:nvPr/>
        </p:nvSpPr>
        <p:spPr bwMode="auto">
          <a:xfrm>
            <a:off x="2803525" y="3124200"/>
            <a:ext cx="6188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ja-JP" sz="2200">
                <a:solidFill>
                  <a:srgbClr val="000000"/>
                </a:solidFill>
              </a:rPr>
              <a:t>Japan CO-OP Insurance Consumers' Co-operative Federation (JCIF) is the insurance wing of JCCU.     The policy holders are primary consumer co-op members.  There are over 8.5 millon policy holders.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altLang="ja-JP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ja-JP" sz="2200">
                <a:solidFill>
                  <a:srgbClr val="000000"/>
                </a:solidFill>
              </a:rPr>
              <a:t>National Federation of Workers and Consumers Insurance Co-operatives (ZENROSAI).                         Its main policy holders are trade union members.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ja-JP" sz="2200">
                <a:solidFill>
                  <a:srgbClr val="000000"/>
                </a:solidFill>
              </a:rPr>
              <a:t>There are 31million policy holders.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altLang="ja-JP" sz="240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14234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smtClean="0"/>
              <a:t>Co-op Insurance </a:t>
            </a:r>
            <a:endParaRPr kumimoji="1" lang="ja-JP" altLang="en-US" sz="4000" smtClean="0"/>
          </a:p>
        </p:txBody>
      </p:sp>
      <p:sp>
        <p:nvSpPr>
          <p:cNvPr id="142341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A26415B8-0F7F-4114-8646-AC688FE71C2A}" type="slidenum">
              <a:rPr lang="en-US" altLang="ja-JP"/>
              <a:pPr/>
              <a:t>17</a:t>
            </a:fld>
            <a:endParaRPr lang="en-US" altLang="ja-JP"/>
          </a:p>
        </p:txBody>
      </p:sp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2498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3" name="Picture 8" descr="共済・保障のことなら全労済　全国労働者共済生活協同組合連合会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182086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smtClean="0"/>
              <a:t>Welfare Businesses</a:t>
            </a:r>
            <a:endParaRPr kumimoji="1" lang="ja-JP" altLang="en-US" sz="4000" smtClean="0"/>
          </a:p>
        </p:txBody>
      </p:sp>
      <p:sp>
        <p:nvSpPr>
          <p:cNvPr id="143363" name="フッター プレースホルダー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1200" smtClean="0">
                <a:solidFill>
                  <a:srgbClr val="898989"/>
                </a:solidFill>
              </a:rPr>
              <a:t>COPYRIGHT 2016 JAPANESE CONSUMERS’ CO-OPERATIVE UNION. ALL RIGHTS RESERVED.</a:t>
            </a:r>
          </a:p>
        </p:txBody>
      </p:sp>
      <p:sp>
        <p:nvSpPr>
          <p:cNvPr id="143364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CE69E36E-4511-4097-8D23-5CEAC580D770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43365" name="テキスト ボックス 2"/>
          <p:cNvSpPr txBox="1">
            <a:spLocks noChangeArrowheads="1"/>
          </p:cNvSpPr>
          <p:nvPr/>
        </p:nvSpPr>
        <p:spPr bwMode="auto">
          <a:xfrm>
            <a:off x="533400" y="1219200"/>
            <a:ext cx="8153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solidFill>
                  <a:srgbClr val="000000"/>
                </a:solidFill>
              </a:rPr>
              <a:t>According to the current status of ageing population </a:t>
            </a:r>
          </a:p>
          <a:p>
            <a:r>
              <a:rPr lang="en-US" altLang="ja-JP" sz="2800">
                <a:solidFill>
                  <a:srgbClr val="000000"/>
                </a:solidFill>
              </a:rPr>
              <a:t>in Japan, many consumer co-ops are providing various welfare services to meet members’ needs.</a:t>
            </a:r>
          </a:p>
          <a:p>
            <a:endParaRPr lang="en-US" altLang="ja-JP" sz="2800">
              <a:solidFill>
                <a:srgbClr val="000000"/>
              </a:solidFill>
            </a:endParaRPr>
          </a:p>
          <a:p>
            <a:r>
              <a:rPr lang="en-US" altLang="ja-JP" sz="2800">
                <a:solidFill>
                  <a:srgbClr val="000000"/>
                </a:solidFill>
              </a:rPr>
              <a:t>Day care center</a:t>
            </a:r>
          </a:p>
          <a:p>
            <a:r>
              <a:rPr lang="en-US" altLang="ja-JP" sz="2800">
                <a:solidFill>
                  <a:srgbClr val="000000"/>
                </a:solidFill>
              </a:rPr>
              <a:t>Home care service</a:t>
            </a:r>
          </a:p>
          <a:p>
            <a:r>
              <a:rPr lang="en-US" altLang="ja-JP" sz="2800">
                <a:solidFill>
                  <a:srgbClr val="000000"/>
                </a:solidFill>
              </a:rPr>
              <a:t>Meal delivery service</a:t>
            </a:r>
          </a:p>
          <a:p>
            <a:r>
              <a:rPr lang="en-US" altLang="ja-JP" sz="2800">
                <a:solidFill>
                  <a:srgbClr val="000000"/>
                </a:solidFill>
              </a:rPr>
              <a:t>Housing service for senior members</a:t>
            </a:r>
          </a:p>
          <a:p>
            <a:r>
              <a:rPr lang="en-US" altLang="ja-JP" sz="2800">
                <a:solidFill>
                  <a:srgbClr val="000000"/>
                </a:solidFill>
              </a:rPr>
              <a:t>Group home for senior members</a:t>
            </a:r>
          </a:p>
          <a:p>
            <a:endParaRPr lang="en-US" altLang="ja-JP" sz="2800">
              <a:solidFill>
                <a:srgbClr val="000000"/>
              </a:solidFill>
            </a:endParaRPr>
          </a:p>
          <a:p>
            <a:r>
              <a:rPr lang="en-US" altLang="ja-JP" sz="2800">
                <a:solidFill>
                  <a:srgbClr val="0070C0"/>
                </a:solidFill>
              </a:rPr>
              <a:t>FY2015</a:t>
            </a:r>
            <a:r>
              <a:rPr lang="en-US" altLang="ja-JP" sz="2800">
                <a:solidFill>
                  <a:srgbClr val="000000"/>
                </a:solidFill>
              </a:rPr>
              <a:t> sales : </a:t>
            </a:r>
            <a:r>
              <a:rPr lang="en-US" altLang="ja-JP" sz="2800">
                <a:solidFill>
                  <a:srgbClr val="0070C0"/>
                </a:solidFill>
              </a:rPr>
              <a:t>19.3</a:t>
            </a:r>
            <a:r>
              <a:rPr lang="en-US" altLang="ja-JP" sz="2800">
                <a:solidFill>
                  <a:srgbClr val="000000"/>
                </a:solidFill>
              </a:rPr>
              <a:t> billion Yen by </a:t>
            </a:r>
            <a:r>
              <a:rPr lang="en-US" altLang="ja-JP" sz="2800">
                <a:solidFill>
                  <a:srgbClr val="0070C0"/>
                </a:solidFill>
              </a:rPr>
              <a:t>43</a:t>
            </a:r>
            <a:r>
              <a:rPr lang="en-US" altLang="ja-JP" sz="2800">
                <a:solidFill>
                  <a:srgbClr val="000000"/>
                </a:solidFill>
              </a:rPr>
              <a:t> Co-ops</a:t>
            </a:r>
            <a:endParaRPr lang="ja-JP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37650" cy="661988"/>
          </a:xfrm>
          <a:solidFill>
            <a:srgbClr val="E5FB11">
              <a:alpha val="39999"/>
            </a:srgbClr>
          </a:solidFill>
        </p:spPr>
        <p:txBody>
          <a:bodyPr/>
          <a:lstStyle/>
          <a:p>
            <a:r>
              <a:rPr kumimoji="1" lang="en-US" altLang="ja-JP" sz="3600" b="1" smtClean="0">
                <a:solidFill>
                  <a:srgbClr val="002060"/>
                </a:solidFill>
              </a:rPr>
              <a:t>Contents</a:t>
            </a:r>
            <a:endParaRPr kumimoji="1" lang="ja-JP" altLang="en-US" sz="3600" b="1" smtClean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ja-JP" b="1" smtClean="0">
                <a:solidFill>
                  <a:srgbClr val="002060"/>
                </a:solidFill>
              </a:rPr>
              <a:t>Outline of consumer co-op in Japan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endParaRPr kumimoji="1" lang="en-US" altLang="ja-JP" sz="120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ja-JP" b="1" smtClean="0">
                <a:solidFill>
                  <a:srgbClr val="002060"/>
                </a:solidFill>
              </a:rPr>
              <a:t>Community based co-ops  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endParaRPr kumimoji="1" lang="en-US" altLang="ja-JP" sz="120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ja-JP" b="1" smtClean="0">
                <a:solidFill>
                  <a:srgbClr val="002060"/>
                </a:solidFill>
              </a:rPr>
              <a:t>Contribution to local communities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endParaRPr kumimoji="1" lang="en-US" altLang="ja-JP" sz="1200" b="1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ja-JP" b="1" smtClean="0">
                <a:solidFill>
                  <a:srgbClr val="002060"/>
                </a:solidFill>
              </a:rPr>
              <a:t>History of consumer co-op movement in Japan</a:t>
            </a:r>
          </a:p>
          <a:p>
            <a:pPr>
              <a:buFont typeface="Arial" charset="0"/>
              <a:buNone/>
            </a:pPr>
            <a:endParaRPr kumimoji="1" lang="en-US" altLang="ja-JP" smtClean="0"/>
          </a:p>
          <a:p>
            <a:pPr>
              <a:buFont typeface="Arial" charset="0"/>
              <a:buNone/>
            </a:pPr>
            <a:endParaRPr kumimoji="1" lang="en-US" altLang="ja-JP" smtClean="0"/>
          </a:p>
          <a:p>
            <a:endParaRPr kumimoji="1" lang="ja-JP" altLang="en-US" smtClean="0"/>
          </a:p>
        </p:txBody>
      </p:sp>
      <p:sp>
        <p:nvSpPr>
          <p:cNvPr id="125956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147E0578-3995-4116-B2BD-0FDE1F1B1AD2}" type="slidenum">
              <a:rPr lang="en-US" altLang="ja-JP"/>
              <a:pPr/>
              <a:t>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kumimoji="1" lang="en-US" altLang="ja-JP" smtClean="0"/>
              <a:t>Birth and Expansion </a:t>
            </a:r>
          </a:p>
          <a:p>
            <a:pPr marL="0" indent="0">
              <a:buFont typeface="Arial" charset="0"/>
              <a:buAutoNum type="arabicPlain" startAt="1897"/>
            </a:pPr>
            <a:r>
              <a:rPr kumimoji="1" lang="en-US" altLang="ja-JP" sz="2400" smtClean="0"/>
              <a:t> First Consumer Cooperatives established (Kyoritsu-Shosha  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         and Doeki-Sha in Tokyo, Osaka Kyoritsu Shoten in Osaka,  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         followed by Kyoritsu Shoten in Kobe the following year)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1898 Consumer cooperatives Kyodo-Ten [Cooperative Store] 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         established in about 15 cities</a:t>
            </a:r>
          </a:p>
          <a:p>
            <a:pPr marL="0" indent="0">
              <a:buFont typeface="Arial" charset="0"/>
              <a:buAutoNum type="arabicPlain" startAt="1900"/>
            </a:pPr>
            <a:r>
              <a:rPr kumimoji="1" lang="en-US" altLang="ja-JP" sz="2400" smtClean="0"/>
              <a:t> Industrial Cooperatives Act enacted in response to new  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         social problems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⇒ Consumer Co-ops defined as “Urban District Purchase        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     Associations” according to  the act.</a:t>
            </a:r>
          </a:p>
          <a:p>
            <a:pPr marL="0" indent="0">
              <a:buFont typeface="Arial" charset="0"/>
              <a:buNone/>
            </a:pPr>
            <a:endParaRPr kumimoji="1" lang="en-US" altLang="ja-JP" sz="1600" smtClean="0"/>
          </a:p>
        </p:txBody>
      </p:sp>
      <p:sp>
        <p:nvSpPr>
          <p:cNvPr id="144387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1C4099DB-2124-492A-BA19-D14596394CDA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144388" name="タイトル 1"/>
          <p:cNvSpPr txBox="1">
            <a:spLocks/>
          </p:cNvSpPr>
          <p:nvPr/>
        </p:nvSpPr>
        <p:spPr bwMode="auto">
          <a:xfrm>
            <a:off x="0" y="0"/>
            <a:ext cx="9137650" cy="661988"/>
          </a:xfrm>
          <a:prstGeom prst="rect">
            <a:avLst/>
          </a:prstGeom>
          <a:solidFill>
            <a:srgbClr val="E5FB11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Clr>
                <a:srgbClr val="FF0000"/>
              </a:buClr>
            </a:pPr>
            <a:r>
              <a:rPr lang="en-US" altLang="ja-JP" sz="3600">
                <a:solidFill>
                  <a:srgbClr val="002060"/>
                </a:solidFill>
              </a:rPr>
              <a:t>History of consumer co-op movement in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タイトル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/>
          <a:lstStyle/>
          <a:p>
            <a:r>
              <a:rPr kumimoji="1" lang="en-US" altLang="ja-JP" sz="3200" smtClean="0"/>
              <a:t/>
            </a:r>
            <a:br>
              <a:rPr kumimoji="1" lang="en-US" altLang="ja-JP" sz="3200" smtClean="0"/>
            </a:br>
            <a:r>
              <a:rPr kumimoji="1" lang="en-US" altLang="ja-JP" sz="3200" smtClean="0"/>
              <a:t>Movement before the Asia-Pacific War</a:t>
            </a:r>
            <a:endParaRPr kumimoji="1" lang="ja-JP" altLang="en-US" sz="320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1919-1931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Retailing cooperatives for workers (Kyodo-Sha in Tokyo and Kyoeki-Sha in Osaka etc.), retailing co-ops of citizens (Family Purchase Association in Tokyo, Kobe Consumer Cooperative, Nada Purchase Association etc.), cooperatives in universities and schools, and medical cooperatives established.</a:t>
            </a:r>
          </a:p>
          <a:p>
            <a:pPr marL="0" indent="0">
              <a:buFont typeface="Arial" charset="0"/>
              <a:buNone/>
            </a:pPr>
            <a:endParaRPr kumimoji="1" lang="en-US" altLang="ja-JP" sz="2400" smtClean="0"/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1930’s-1945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Co-operative movements suppressed and hampered during militaristic period.</a:t>
            </a:r>
          </a:p>
          <a:p>
            <a:pPr marL="0" indent="0">
              <a:buFont typeface="Arial" charset="0"/>
              <a:buNone/>
            </a:pPr>
            <a:endParaRPr kumimoji="1" lang="en-US" altLang="ja-JP" sz="2400" smtClean="0"/>
          </a:p>
          <a:p>
            <a:pPr marL="0" indent="0">
              <a:buFont typeface="Arial" charset="0"/>
              <a:buNone/>
            </a:pPr>
            <a:endParaRPr kumimoji="1" lang="en-US" altLang="ja-JP" sz="2400" smtClean="0"/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</a:t>
            </a:r>
          </a:p>
          <a:p>
            <a:pPr marL="0" indent="0">
              <a:buFont typeface="Arial" charset="0"/>
              <a:buNone/>
            </a:pPr>
            <a:endParaRPr kumimoji="1" lang="ja-JP" altLang="en-US" smtClean="0"/>
          </a:p>
          <a:p>
            <a:pPr marL="0" indent="0"/>
            <a:endParaRPr kumimoji="1" lang="ja-JP" altLang="en-US" smtClean="0"/>
          </a:p>
        </p:txBody>
      </p:sp>
      <p:sp>
        <p:nvSpPr>
          <p:cNvPr id="145412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2D4DEED7-1524-4185-9E5F-3EC02768971F}" type="slidenum">
              <a:rPr lang="en-US" altLang="ja-JP"/>
              <a:pPr/>
              <a:t>20</a:t>
            </a:fld>
            <a:endParaRPr lang="en-US" altLang="ja-JP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タイトル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371600"/>
          </a:xfrm>
        </p:spPr>
        <p:txBody>
          <a:bodyPr/>
          <a:lstStyle/>
          <a:p>
            <a:r>
              <a:rPr kumimoji="1" lang="en-US" altLang="ja-JP" sz="3000" smtClean="0"/>
              <a:t>Student co-op movement; promoter of  consumer co-op movements </a:t>
            </a:r>
            <a:br>
              <a:rPr kumimoji="1" lang="en-US" altLang="ja-JP" sz="3000" smtClean="0"/>
            </a:br>
            <a:r>
              <a:rPr kumimoji="1" lang="en-US" altLang="ja-JP" sz="2000" smtClean="0"/>
              <a:t>photo; circa 1926</a:t>
            </a:r>
            <a:endParaRPr kumimoji="1" lang="ja-JP" altLang="en-US" sz="2000" smtClean="0"/>
          </a:p>
        </p:txBody>
      </p:sp>
      <p:sp>
        <p:nvSpPr>
          <p:cNvPr id="146435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76C4DCFB-F203-4794-8384-8329A06E98E0}" type="slidenum">
              <a:rPr lang="en-US" altLang="ja-JP"/>
              <a:pPr/>
              <a:t>21</a:t>
            </a:fld>
            <a:endParaRPr lang="en-US" altLang="ja-JP"/>
          </a:p>
        </p:txBody>
      </p:sp>
      <p:pic>
        <p:nvPicPr>
          <p:cNvPr id="146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533400"/>
            <a:ext cx="6719888" cy="452596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タイトル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r>
              <a:rPr kumimoji="1" lang="en-US" altLang="ja-JP" sz="3200" smtClean="0"/>
              <a:t>One of the oldest consumer co-ops in Tokyo</a:t>
            </a:r>
            <a:br>
              <a:rPr kumimoji="1" lang="en-US" altLang="ja-JP" sz="3200" smtClean="0"/>
            </a:br>
            <a:r>
              <a:rPr kumimoji="1" lang="en-US" altLang="ja-JP" sz="2000" smtClean="0"/>
              <a:t>photo; circa 1928 </a:t>
            </a:r>
            <a:endParaRPr kumimoji="1" lang="ja-JP" altLang="en-US" sz="2000" smtClean="0"/>
          </a:p>
        </p:txBody>
      </p:sp>
      <p:sp>
        <p:nvSpPr>
          <p:cNvPr id="147459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2F172684-DFE9-4A08-9F36-D482A3DA0D1F}" type="slidenum">
              <a:rPr lang="en-US" altLang="ja-JP"/>
              <a:pPr/>
              <a:t>22</a:t>
            </a:fld>
            <a:endParaRPr lang="en-US" altLang="ja-JP"/>
          </a:p>
        </p:txBody>
      </p:sp>
      <p:pic>
        <p:nvPicPr>
          <p:cNvPr id="147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762000"/>
            <a:ext cx="6726238" cy="4525963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smtClean="0"/>
              <a:t>Expansion of Business Areas </a:t>
            </a:r>
            <a:br>
              <a:rPr kumimoji="1" lang="en-US" altLang="ja-JP" sz="3200" smtClean="0"/>
            </a:br>
            <a:r>
              <a:rPr kumimoji="1" lang="en-US" altLang="ja-JP" sz="3200" smtClean="0"/>
              <a:t>in the Recovering Economy</a:t>
            </a:r>
            <a:endParaRPr kumimoji="1" lang="ja-JP" altLang="en-US" sz="3200" smtClean="0"/>
          </a:p>
        </p:txBody>
      </p:sp>
      <p:sp>
        <p:nvSpPr>
          <p:cNvPr id="15053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1945- Worker welfare activities, laborer community co-ops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           and consumer co-ops spreaded business fields </a:t>
            </a:r>
          </a:p>
          <a:p>
            <a:pPr marL="0" indent="0">
              <a:buFont typeface="Arial" charset="0"/>
              <a:buAutoNum type="arabicPlain" startAt="1947"/>
            </a:pPr>
            <a:r>
              <a:rPr kumimoji="1" lang="en-US" altLang="ja-JP" sz="2400" smtClean="0"/>
              <a:t>   6503 primary consumer co-ops /2.97million members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1948   Consumer Cooperatives Act enacted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1950’s Small co-ops mushroomed and collapsed 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1951   Japanese Consumers’ Co-operative Union established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1960’s Incorporation and development of “citizen cooperatives”</a:t>
            </a:r>
            <a:r>
              <a:rPr kumimoji="1" lang="ja-JP" altLang="en-US" sz="2400" smtClean="0"/>
              <a:t> </a:t>
            </a:r>
            <a:endParaRPr kumimoji="1" lang="en-US" altLang="ja-JP" sz="2400" smtClean="0"/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            nationwide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1970   2.89million members</a:t>
            </a:r>
          </a:p>
        </p:txBody>
      </p:sp>
      <p:sp>
        <p:nvSpPr>
          <p:cNvPr id="148484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BCEB891D-8607-4BAC-8C06-6727DF779460}" type="slidenum">
              <a:rPr lang="en-US" altLang="ja-JP"/>
              <a:pPr/>
              <a:t>23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タイトル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229600" cy="1143000"/>
          </a:xfrm>
        </p:spPr>
        <p:txBody>
          <a:bodyPr/>
          <a:lstStyle/>
          <a:p>
            <a:r>
              <a:rPr kumimoji="1" lang="en-US" altLang="ja-JP" sz="2800" smtClean="0"/>
              <a:t>  In 1947, there were 6503 primary consumer co-ops.</a:t>
            </a:r>
            <a:endParaRPr kumimoji="1" lang="ja-JP" altLang="en-US" sz="2800" smtClean="0"/>
          </a:p>
        </p:txBody>
      </p:sp>
      <p:sp>
        <p:nvSpPr>
          <p:cNvPr id="149507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DF0F37E9-2289-461F-8D0C-B9C6709824EF}" type="slidenum">
              <a:rPr lang="en-US" altLang="ja-JP"/>
              <a:pPr/>
              <a:t>24</a:t>
            </a:fld>
            <a:endParaRPr lang="en-US" altLang="ja-JP"/>
          </a:p>
        </p:txBody>
      </p:sp>
      <p:pic>
        <p:nvPicPr>
          <p:cNvPr id="1495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609600"/>
            <a:ext cx="6508750" cy="4525963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000" smtClean="0"/>
              <a:t>Consumer Coopeatives Act enacted in 1948. </a:t>
            </a:r>
            <a:br>
              <a:rPr kumimoji="1" lang="en-US" altLang="ja-JP" sz="3000" smtClean="0"/>
            </a:br>
            <a:r>
              <a:rPr kumimoji="1" lang="en-US" altLang="ja-JP" sz="2800" smtClean="0"/>
              <a:t>Co-op leaders advertised co-op by campaign wagon.</a:t>
            </a:r>
            <a:endParaRPr kumimoji="1" lang="ja-JP" altLang="en-US" sz="2800" smtClean="0"/>
          </a:p>
        </p:txBody>
      </p:sp>
      <p:sp>
        <p:nvSpPr>
          <p:cNvPr id="150531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39733AFC-E7B0-4D9B-9030-F8543FE2DDF3}" type="slidenum">
              <a:rPr lang="en-US" altLang="ja-JP"/>
              <a:pPr/>
              <a:t>25</a:t>
            </a:fld>
            <a:endParaRPr lang="en-US" altLang="ja-JP"/>
          </a:p>
        </p:txBody>
      </p:sp>
      <p:pic>
        <p:nvPicPr>
          <p:cNvPr id="150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1638" y="1600200"/>
            <a:ext cx="5800725" cy="4525963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smtClean="0"/>
              <a:t>Wide-spreading “joint purchase” </a:t>
            </a:r>
            <a:br>
              <a:rPr kumimoji="1" lang="en-US" altLang="ja-JP" sz="3200" smtClean="0"/>
            </a:br>
            <a:r>
              <a:rPr kumimoji="1" lang="en-US" altLang="ja-JP" sz="3200" smtClean="0"/>
              <a:t>centering on housewives</a:t>
            </a:r>
            <a:endParaRPr kumimoji="1" lang="ja-JP" altLang="en-US" sz="3200" smtClean="0"/>
          </a:p>
        </p:txBody>
      </p:sp>
      <p:sp>
        <p:nvSpPr>
          <p:cNvPr id="1515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1970’s Development of Joint purchase (group delivery) business 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            in urban areas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1980’s Up-rise of Anti-Cooperative campaigns</a:t>
            </a:r>
            <a:r>
              <a:rPr kumimoji="1" lang="ja-JP" altLang="en-US" sz="2400" smtClean="0"/>
              <a:t> </a:t>
            </a:r>
            <a:r>
              <a:rPr kumimoji="1" lang="en-US" altLang="ja-JP" sz="2400" smtClean="0"/>
              <a:t>by SMEs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1985    10.2million members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1990’s  Management crises of some co-ops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            Development of co-op insurance business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            Formation of regional business federations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-2000’s Structural reform of primary co-ops </a:t>
            </a:r>
          </a:p>
          <a:p>
            <a:pPr marL="0" indent="0">
              <a:buFont typeface="Arial" charset="0"/>
              <a:buNone/>
            </a:pPr>
            <a:r>
              <a:rPr kumimoji="1" lang="en-US" altLang="ja-JP" sz="2400" smtClean="0"/>
              <a:t>             Rapid growth of home delivery service to individuals</a:t>
            </a:r>
          </a:p>
          <a:p>
            <a:pPr marL="0" indent="0">
              <a:buFont typeface="Arial" charset="0"/>
              <a:buNone/>
            </a:pPr>
            <a:endParaRPr kumimoji="1" lang="en-US" altLang="ja-JP" sz="2400" smtClean="0"/>
          </a:p>
        </p:txBody>
      </p:sp>
      <p:sp>
        <p:nvSpPr>
          <p:cNvPr id="151556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BDE75CFA-1C0C-4CAB-8265-FC331055D0CE}" type="slidenum">
              <a:rPr lang="en-US" altLang="ja-JP"/>
              <a:pPr/>
              <a:t>26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CD63436A-0795-4760-8BFD-BDD40F8607DF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152579" name="タイトル 9"/>
          <p:cNvSpPr>
            <a:spLocks noGrp="1"/>
          </p:cNvSpPr>
          <p:nvPr>
            <p:ph type="title"/>
          </p:nvPr>
        </p:nvSpPr>
        <p:spPr>
          <a:xfrm>
            <a:off x="469900" y="2286000"/>
            <a:ext cx="7988300" cy="820738"/>
          </a:xfrm>
        </p:spPr>
        <p:txBody>
          <a:bodyPr/>
          <a:lstStyle/>
          <a:p>
            <a:endParaRPr kumimoji="1" lang="ja-JP" altLang="en-US" smtClean="0"/>
          </a:p>
        </p:txBody>
      </p:sp>
      <p:pic>
        <p:nvPicPr>
          <p:cNvPr id="15258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0"/>
            <a:ext cx="917098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3078163"/>
            <a:ext cx="91503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82" name="タイトル 1"/>
          <p:cNvSpPr txBox="1">
            <a:spLocks/>
          </p:cNvSpPr>
          <p:nvPr/>
        </p:nvSpPr>
        <p:spPr bwMode="auto">
          <a:xfrm>
            <a:off x="6350" y="2641600"/>
            <a:ext cx="9166225" cy="11430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40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Visit JCCU website  </a:t>
            </a:r>
          </a:p>
          <a:p>
            <a:pPr algn="ctr" eaLnBrk="0" hangingPunct="0"/>
            <a:r>
              <a:rPr lang="en-US" altLang="ja-JP" sz="3200" b="1">
                <a:solidFill>
                  <a:srgbClr val="002060"/>
                </a:solidFill>
                <a:cs typeface="Aharoni" pitchFamily="2" charset="-79"/>
              </a:rPr>
              <a:t>http://jccu.coop/</a:t>
            </a:r>
            <a:endParaRPr lang="ja-JP" altLang="en-US" sz="3200" b="1">
              <a:solidFill>
                <a:srgbClr val="002060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425"/>
          <p:cNvSpPr txBox="1">
            <a:spLocks noChangeArrowheads="1"/>
          </p:cNvSpPr>
          <p:nvPr/>
        </p:nvSpPr>
        <p:spPr bwMode="auto">
          <a:xfrm>
            <a:off x="0" y="9525"/>
            <a:ext cx="9153525" cy="584200"/>
          </a:xfrm>
          <a:prstGeom prst="rect">
            <a:avLst/>
          </a:prstGeom>
          <a:solidFill>
            <a:srgbClr val="E5FB11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>
                <a:solidFill>
                  <a:srgbClr val="000000"/>
                </a:solidFill>
                <a:ea typeface="HGPｺﾞｼｯｸE" pitchFamily="50" charset="-128"/>
              </a:rPr>
              <a:t>Outline of consumer Co-op in Japan</a:t>
            </a:r>
          </a:p>
        </p:txBody>
      </p:sp>
      <p:pic>
        <p:nvPicPr>
          <p:cNvPr id="126979" name="図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263" y="2365375"/>
            <a:ext cx="763905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図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7138" y="2687638"/>
            <a:ext cx="28194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図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2824163"/>
            <a:ext cx="28194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円/楕円 12"/>
          <p:cNvSpPr/>
          <p:nvPr/>
        </p:nvSpPr>
        <p:spPr>
          <a:xfrm>
            <a:off x="3525838" y="792163"/>
            <a:ext cx="2003425" cy="1428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b="1">
                <a:solidFill>
                  <a:srgbClr val="FFFFFF"/>
                </a:solidFill>
              </a:rPr>
              <a:t>Pay the share together</a:t>
            </a:r>
          </a:p>
          <a:p>
            <a:pPr algn="ctr"/>
            <a:r>
              <a:rPr lang="en-US" altLang="ja-JP" b="1">
                <a:solidFill>
                  <a:srgbClr val="FFFFFF"/>
                </a:solidFill>
              </a:rPr>
              <a:t>(Become member)</a:t>
            </a:r>
            <a:endParaRPr lang="ja-JP" altLang="en-US" b="1">
              <a:solidFill>
                <a:srgbClr val="FFFFFF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527550" y="2193925"/>
            <a:ext cx="0" cy="409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522288" y="1690688"/>
            <a:ext cx="1800225" cy="12160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b="1">
                <a:solidFill>
                  <a:srgbClr val="FFFFFF"/>
                </a:solidFill>
              </a:rPr>
              <a:t>Operate</a:t>
            </a:r>
            <a:r>
              <a:rPr lang="en-US" altLang="ja-JP" sz="3200" b="1">
                <a:solidFill>
                  <a:srgbClr val="FFFFFF"/>
                </a:solidFill>
              </a:rPr>
              <a:t> </a:t>
            </a:r>
            <a:r>
              <a:rPr lang="en-US" altLang="ja-JP" b="1">
                <a:solidFill>
                  <a:srgbClr val="FFFFFF"/>
                </a:solidFill>
              </a:rPr>
              <a:t>together</a:t>
            </a:r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6816725" y="1298575"/>
            <a:ext cx="1800225" cy="14859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b="1">
                <a:solidFill>
                  <a:srgbClr val="FFFFFF"/>
                </a:solidFill>
              </a:rPr>
              <a:t>Use the services together</a:t>
            </a:r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04800" y="3041650"/>
            <a:ext cx="2473325" cy="1081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>
                <a:solidFill>
                  <a:srgbClr val="002060"/>
                </a:solidFill>
              </a:rPr>
              <a:t>・</a:t>
            </a:r>
            <a:r>
              <a:rPr lang="en-US" altLang="ja-JP">
                <a:solidFill>
                  <a:srgbClr val="002060"/>
                </a:solidFill>
              </a:rPr>
              <a:t>Development and  improvement of co-op services and products, </a:t>
            </a:r>
          </a:p>
          <a:p>
            <a:pPr algn="ctr"/>
            <a:r>
              <a:rPr lang="ja-JP" altLang="en-US">
                <a:solidFill>
                  <a:srgbClr val="002060"/>
                </a:solidFill>
              </a:rPr>
              <a:t>・</a:t>
            </a:r>
            <a:r>
              <a:rPr lang="en-US" altLang="ja-JP">
                <a:solidFill>
                  <a:srgbClr val="002060"/>
                </a:solidFill>
              </a:rPr>
              <a:t>Event</a:t>
            </a:r>
            <a:r>
              <a:rPr lang="ja-JP" altLang="en-US">
                <a:solidFill>
                  <a:srgbClr val="002060"/>
                </a:solidFill>
              </a:rPr>
              <a:t>ｓ</a:t>
            </a:r>
            <a:r>
              <a:rPr lang="en-US" altLang="ja-JP">
                <a:solidFill>
                  <a:srgbClr val="002060"/>
                </a:solidFill>
              </a:rPr>
              <a:t> and Seminars</a:t>
            </a:r>
            <a:endParaRPr lang="ja-JP" altLang="en-US">
              <a:solidFill>
                <a:srgbClr val="00206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361113" y="2824163"/>
            <a:ext cx="2720975" cy="13493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>
                <a:solidFill>
                  <a:srgbClr val="002060"/>
                </a:solidFill>
              </a:rPr>
              <a:t>・</a:t>
            </a:r>
            <a:r>
              <a:rPr lang="en-US" altLang="ja-JP">
                <a:solidFill>
                  <a:srgbClr val="002060"/>
                </a:solidFill>
              </a:rPr>
              <a:t>Home Delivery,</a:t>
            </a:r>
          </a:p>
          <a:p>
            <a:pPr algn="ctr"/>
            <a:r>
              <a:rPr lang="ja-JP" altLang="en-US">
                <a:solidFill>
                  <a:srgbClr val="002060"/>
                </a:solidFill>
              </a:rPr>
              <a:t>・</a:t>
            </a:r>
            <a:r>
              <a:rPr lang="en-US" altLang="ja-JP">
                <a:solidFill>
                  <a:srgbClr val="002060"/>
                </a:solidFill>
              </a:rPr>
              <a:t>Store, </a:t>
            </a:r>
            <a:r>
              <a:rPr lang="ja-JP" altLang="en-US">
                <a:solidFill>
                  <a:srgbClr val="002060"/>
                </a:solidFill>
              </a:rPr>
              <a:t>・</a:t>
            </a:r>
            <a:r>
              <a:rPr lang="en-US" altLang="ja-JP">
                <a:solidFill>
                  <a:srgbClr val="002060"/>
                </a:solidFill>
              </a:rPr>
              <a:t>Insurance,</a:t>
            </a:r>
          </a:p>
          <a:p>
            <a:pPr algn="ctr"/>
            <a:r>
              <a:rPr lang="ja-JP" altLang="en-US">
                <a:solidFill>
                  <a:srgbClr val="002060"/>
                </a:solidFill>
              </a:rPr>
              <a:t>・</a:t>
            </a:r>
            <a:r>
              <a:rPr lang="en-US" altLang="ja-JP">
                <a:solidFill>
                  <a:srgbClr val="002060"/>
                </a:solidFill>
              </a:rPr>
              <a:t>Medical services, </a:t>
            </a:r>
          </a:p>
          <a:p>
            <a:pPr algn="ctr"/>
            <a:r>
              <a:rPr lang="ja-JP" altLang="en-US">
                <a:solidFill>
                  <a:srgbClr val="002060"/>
                </a:solidFill>
              </a:rPr>
              <a:t>・</a:t>
            </a:r>
            <a:r>
              <a:rPr lang="en-US" altLang="ja-JP">
                <a:solidFill>
                  <a:srgbClr val="002060"/>
                </a:solidFill>
              </a:rPr>
              <a:t>Welfare/Eldery care services</a:t>
            </a:r>
            <a:endParaRPr lang="ja-JP" altLang="en-US">
              <a:solidFill>
                <a:srgbClr val="00206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201988" y="2719388"/>
            <a:ext cx="2720975" cy="422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2400">
                <a:solidFill>
                  <a:srgbClr val="FF0000"/>
                </a:solidFill>
              </a:rPr>
              <a:t>Consumer Co-op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201988" y="3141663"/>
            <a:ext cx="2720975" cy="515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b="1">
                <a:solidFill>
                  <a:srgbClr val="002060"/>
                </a:solidFill>
              </a:rPr>
              <a:t>Realize  Everybody’s Wish</a:t>
            </a:r>
            <a:endParaRPr lang="ja-JP" altLang="en-US" b="1">
              <a:solidFill>
                <a:srgbClr val="00206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167063" y="5481638"/>
            <a:ext cx="2720975" cy="539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F3199A3E-C1A3-4142-92F1-24D175D4EF8E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8" name="フローチャート: 処理 7"/>
          <p:cNvSpPr/>
          <p:nvPr/>
        </p:nvSpPr>
        <p:spPr>
          <a:xfrm>
            <a:off x="723900" y="2459038"/>
            <a:ext cx="3594100" cy="4318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800">
                <a:solidFill>
                  <a:srgbClr val="000000"/>
                </a:solidFill>
              </a:rPr>
              <a:t>Insurance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8" name="フローチャート: 処理 17"/>
          <p:cNvSpPr/>
          <p:nvPr/>
        </p:nvSpPr>
        <p:spPr>
          <a:xfrm>
            <a:off x="5715000" y="4065588"/>
            <a:ext cx="2895600" cy="430212"/>
          </a:xfrm>
          <a:prstGeom prst="flowChartProcess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>
                <a:solidFill>
                  <a:srgbClr val="000000"/>
                </a:solidFill>
              </a:rPr>
              <a:t>Nursing-Care Services</a:t>
            </a: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フローチャート: 処理 6"/>
          <p:cNvSpPr/>
          <p:nvPr/>
        </p:nvSpPr>
        <p:spPr bwMode="auto">
          <a:xfrm>
            <a:off x="723900" y="1347788"/>
            <a:ext cx="3594100" cy="430212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800">
                <a:solidFill>
                  <a:srgbClr val="000000"/>
                </a:solidFill>
              </a:rPr>
              <a:t>Grocery Retailing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1" name="フローチャート: 処理 10"/>
          <p:cNvSpPr/>
          <p:nvPr/>
        </p:nvSpPr>
        <p:spPr bwMode="auto">
          <a:xfrm>
            <a:off x="5722938" y="1252538"/>
            <a:ext cx="2895600" cy="430212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>
                <a:solidFill>
                  <a:srgbClr val="000000"/>
                </a:solidFill>
              </a:rPr>
              <a:t>Store</a:t>
            </a: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2" name="フローチャート: 処理 11"/>
          <p:cNvSpPr/>
          <p:nvPr/>
        </p:nvSpPr>
        <p:spPr bwMode="auto">
          <a:xfrm>
            <a:off x="5722938" y="1905000"/>
            <a:ext cx="2887662" cy="735013"/>
          </a:xfrm>
          <a:prstGeom prst="flowChartProcess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ja-JP" sz="2400">
                <a:solidFill>
                  <a:srgbClr val="000000"/>
                </a:solidFill>
              </a:rPr>
              <a:t>Home Delivery</a:t>
            </a:r>
            <a:endParaRPr lang="ja-JP" altLang="en-US" sz="2400">
              <a:solidFill>
                <a:srgbClr val="000000"/>
              </a:solidFill>
            </a:endParaRPr>
          </a:p>
        </p:txBody>
      </p:sp>
      <p:cxnSp>
        <p:nvCxnSpPr>
          <p:cNvPr id="20" name="カギ線コネクタ 19"/>
          <p:cNvCxnSpPr>
            <a:stCxn id="7" idx="3"/>
            <a:endCxn id="11" idx="1"/>
          </p:cNvCxnSpPr>
          <p:nvPr/>
        </p:nvCxnSpPr>
        <p:spPr bwMode="auto">
          <a:xfrm flipV="1">
            <a:off x="4318000" y="1466850"/>
            <a:ext cx="1404938" cy="9683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カギ線コネクタ 21"/>
          <p:cNvCxnSpPr>
            <a:stCxn id="7" idx="3"/>
            <a:endCxn id="12" idx="1"/>
          </p:cNvCxnSpPr>
          <p:nvPr/>
        </p:nvCxnSpPr>
        <p:spPr bwMode="auto">
          <a:xfrm>
            <a:off x="4318000" y="1563688"/>
            <a:ext cx="1404938" cy="70802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フローチャート: 処理 8"/>
          <p:cNvSpPr/>
          <p:nvPr/>
        </p:nvSpPr>
        <p:spPr bwMode="auto">
          <a:xfrm>
            <a:off x="723900" y="4683125"/>
            <a:ext cx="3594100" cy="441325"/>
          </a:xfrm>
          <a:prstGeom prst="flowChartProcess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800">
                <a:solidFill>
                  <a:srgbClr val="000000"/>
                </a:solidFill>
              </a:rPr>
              <a:t>Welfare Businesses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3" name="フローチャート: 処理 12"/>
          <p:cNvSpPr/>
          <p:nvPr/>
        </p:nvSpPr>
        <p:spPr bwMode="auto">
          <a:xfrm>
            <a:off x="5715000" y="3200400"/>
            <a:ext cx="2895600" cy="430213"/>
          </a:xfrm>
          <a:prstGeom prst="flowChartProcess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>
                <a:solidFill>
                  <a:srgbClr val="000000"/>
                </a:solidFill>
              </a:rPr>
              <a:t>Medical Services</a:t>
            </a:r>
            <a:endParaRPr lang="ja-JP" altLang="en-US" sz="2400">
              <a:solidFill>
                <a:srgbClr val="000000"/>
              </a:solidFill>
            </a:endParaRPr>
          </a:p>
        </p:txBody>
      </p:sp>
      <p:cxnSp>
        <p:nvCxnSpPr>
          <p:cNvPr id="25" name="カギ線コネクタ 24"/>
          <p:cNvCxnSpPr>
            <a:stCxn id="9" idx="3"/>
            <a:endCxn id="13" idx="1"/>
          </p:cNvCxnSpPr>
          <p:nvPr/>
        </p:nvCxnSpPr>
        <p:spPr bwMode="auto">
          <a:xfrm flipV="1">
            <a:off x="4318000" y="3414713"/>
            <a:ext cx="1397000" cy="1489075"/>
          </a:xfrm>
          <a:prstGeom prst="bent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カギ線コネクタ 27"/>
          <p:cNvCxnSpPr>
            <a:stCxn id="33" idx="3"/>
            <a:endCxn id="18" idx="1"/>
          </p:cNvCxnSpPr>
          <p:nvPr/>
        </p:nvCxnSpPr>
        <p:spPr bwMode="auto">
          <a:xfrm>
            <a:off x="4318000" y="3786188"/>
            <a:ext cx="1397000" cy="495300"/>
          </a:xfrm>
          <a:prstGeom prst="bent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8014" name="テキスト ボックス 42"/>
          <p:cNvSpPr txBox="1">
            <a:spLocks noChangeArrowheads="1"/>
          </p:cNvSpPr>
          <p:nvPr/>
        </p:nvSpPr>
        <p:spPr bwMode="auto">
          <a:xfrm>
            <a:off x="5945188" y="2300288"/>
            <a:ext cx="2665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</a:rPr>
              <a:t>including internet shopping</a:t>
            </a: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29" name="フローチャート: 処理 28"/>
          <p:cNvSpPr/>
          <p:nvPr/>
        </p:nvSpPr>
        <p:spPr>
          <a:xfrm>
            <a:off x="723900" y="5807075"/>
            <a:ext cx="3594100" cy="430213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800">
                <a:solidFill>
                  <a:srgbClr val="000000"/>
                </a:solidFill>
              </a:rPr>
              <a:t>Others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33" name="フローチャート: 処理 32"/>
          <p:cNvSpPr/>
          <p:nvPr/>
        </p:nvSpPr>
        <p:spPr>
          <a:xfrm>
            <a:off x="723900" y="3571875"/>
            <a:ext cx="3594100" cy="430213"/>
          </a:xfrm>
          <a:prstGeom prst="flowChartProcess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800">
                <a:solidFill>
                  <a:srgbClr val="000000"/>
                </a:solidFill>
              </a:rPr>
              <a:t>Medical Services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68" name="フローチャート: 処理 67"/>
          <p:cNvSpPr/>
          <p:nvPr/>
        </p:nvSpPr>
        <p:spPr bwMode="auto">
          <a:xfrm>
            <a:off x="5715000" y="4903788"/>
            <a:ext cx="2895600" cy="430212"/>
          </a:xfrm>
          <a:prstGeom prst="flowChartProcess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>
                <a:solidFill>
                  <a:srgbClr val="000000"/>
                </a:solidFill>
              </a:rPr>
              <a:t>Child Care Services</a:t>
            </a:r>
            <a:endParaRPr lang="ja-JP" altLang="en-US" sz="2400">
              <a:solidFill>
                <a:srgbClr val="000000"/>
              </a:solidFill>
            </a:endParaRPr>
          </a:p>
        </p:txBody>
      </p:sp>
      <p:cxnSp>
        <p:nvCxnSpPr>
          <p:cNvPr id="69" name="カギ線コネクタ 68"/>
          <p:cNvCxnSpPr>
            <a:stCxn id="9" idx="3"/>
            <a:endCxn id="68" idx="1"/>
          </p:cNvCxnSpPr>
          <p:nvPr/>
        </p:nvCxnSpPr>
        <p:spPr bwMode="auto">
          <a:xfrm>
            <a:off x="4318000" y="4903788"/>
            <a:ext cx="1397000" cy="215900"/>
          </a:xfrm>
          <a:prstGeom prst="bent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143000" y="304800"/>
            <a:ext cx="67818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en-US" altLang="ja-JP" sz="3200">
                <a:solidFill>
                  <a:srgbClr val="002060"/>
                </a:solidFill>
              </a:rPr>
              <a:t> </a:t>
            </a:r>
            <a:r>
              <a:rPr lang="en-US" altLang="ja-JP" sz="4000">
                <a:solidFill>
                  <a:srgbClr val="002060"/>
                </a:solidFill>
              </a:rPr>
              <a:t>Business</a:t>
            </a:r>
            <a:r>
              <a:rPr lang="ja-JP" altLang="en-US" sz="4000">
                <a:solidFill>
                  <a:srgbClr val="002060"/>
                </a:solidFill>
              </a:rPr>
              <a:t> </a:t>
            </a:r>
            <a:r>
              <a:rPr lang="en-US" altLang="ja-JP" sz="4000">
                <a:solidFill>
                  <a:srgbClr val="002060"/>
                </a:solidFill>
              </a:rPr>
              <a:t>of consumer co-ops</a:t>
            </a:r>
            <a:endParaRPr lang="ja-JP" altLang="en-US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kumimoji="1" lang="en-US" altLang="ja-JP" sz="3600" smtClean="0"/>
              <a:t>No. of Consumer Co-ops and Membership</a:t>
            </a:r>
            <a:endParaRPr kumimoji="1" lang="ja-JP" altLang="en-US" sz="3600" smtClean="0"/>
          </a:p>
        </p:txBody>
      </p:sp>
      <p:sp>
        <p:nvSpPr>
          <p:cNvPr id="129027" name="スライド番号プレースホルダー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8887D71C-3B20-46B9-904C-AFC56FDA1F18}" type="slidenum">
              <a:rPr lang="en-US" altLang="ja-JP"/>
              <a:pPr/>
              <a:t>4</a:t>
            </a:fld>
            <a:endParaRPr lang="en-US" altLang="ja-JP"/>
          </a:p>
        </p:txBody>
      </p:sp>
      <p:graphicFrame>
        <p:nvGraphicFramePr>
          <p:cNvPr id="9" name="グラフ 8"/>
          <p:cNvGraphicFramePr>
            <a:graphicFrameLocks/>
          </p:cNvGraphicFramePr>
          <p:nvPr/>
        </p:nvGraphicFramePr>
        <p:xfrm>
          <a:off x="533400" y="1600200"/>
          <a:ext cx="7772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9029" name="テキスト ボックス 1"/>
          <p:cNvSpPr txBox="1">
            <a:spLocks noChangeArrowheads="1"/>
          </p:cNvSpPr>
          <p:nvPr/>
        </p:nvSpPr>
        <p:spPr bwMode="auto">
          <a:xfrm>
            <a:off x="304800" y="60960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Membership is continuously increasing though number of co-ops sometimes decreases.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9030" name="テキスト ボックス 6"/>
          <p:cNvSpPr txBox="1">
            <a:spLocks noChangeArrowheads="1"/>
          </p:cNvSpPr>
          <p:nvPr/>
        </p:nvSpPr>
        <p:spPr bwMode="auto">
          <a:xfrm>
            <a:off x="7315200" y="1295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(thousand)</a:t>
            </a:r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smtClean="0"/>
              <a:t>Total Share Capital</a:t>
            </a:r>
            <a:endParaRPr kumimoji="1" lang="ja-JP" altLang="en-US" sz="4000" smtClean="0"/>
          </a:p>
        </p:txBody>
      </p:sp>
      <p:sp>
        <p:nvSpPr>
          <p:cNvPr id="130051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1B3B4FC7-DCDA-4161-97BC-A3B1CF8B4741}" type="slidenum">
              <a:rPr lang="en-US" altLang="ja-JP"/>
              <a:pPr/>
              <a:t>5</a:t>
            </a:fld>
            <a:endParaRPr lang="en-US" altLang="ja-JP"/>
          </a:p>
        </p:txBody>
      </p:sp>
      <p:graphicFrame>
        <p:nvGraphicFramePr>
          <p:cNvPr id="6" name="グラフ 5"/>
          <p:cNvGraphicFramePr>
            <a:graphicFrameLocks/>
          </p:cNvGraphicFramePr>
          <p:nvPr/>
        </p:nvGraphicFramePr>
        <p:xfrm>
          <a:off x="609600" y="12954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053" name="テキスト ボックス 6"/>
          <p:cNvSpPr txBox="1">
            <a:spLocks noChangeArrowheads="1"/>
          </p:cNvSpPr>
          <p:nvPr/>
        </p:nvSpPr>
        <p:spPr bwMode="auto">
          <a:xfrm>
            <a:off x="152400" y="1066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(million)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タイトル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kumimoji="1" lang="en-US" altLang="ja-JP" sz="3200" smtClean="0"/>
              <a:t>Total Business Turnover</a:t>
            </a:r>
            <a:endParaRPr kumimoji="1" lang="ja-JP" altLang="en-US" sz="3200" smtClean="0"/>
          </a:p>
        </p:txBody>
      </p:sp>
      <p:sp>
        <p:nvSpPr>
          <p:cNvPr id="131075" name="スライド番号プレースホルダー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1-</a:t>
            </a:r>
            <a:fld id="{013A3F01-0E70-4137-BB08-BAC17D67F71F}" type="slidenum">
              <a:rPr lang="en-US" altLang="ja-JP"/>
              <a:pPr/>
              <a:t>6</a:t>
            </a:fld>
            <a:endParaRPr lang="en-US" altLang="ja-JP"/>
          </a:p>
        </p:txBody>
      </p:sp>
      <p:graphicFrame>
        <p:nvGraphicFramePr>
          <p:cNvPr id="6" name="グラフ 5"/>
          <p:cNvGraphicFramePr>
            <a:graphicFrameLocks/>
          </p:cNvGraphicFramePr>
          <p:nvPr/>
        </p:nvGraphicFramePr>
        <p:xfrm>
          <a:off x="457200" y="14478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1077" name="テキスト ボックス 6"/>
          <p:cNvSpPr txBox="1">
            <a:spLocks noChangeArrowheads="1"/>
          </p:cNvSpPr>
          <p:nvPr/>
        </p:nvSpPr>
        <p:spPr bwMode="auto">
          <a:xfrm>
            <a:off x="152400" y="12303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(million)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3167063" y="5481638"/>
            <a:ext cx="2720975" cy="539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sz="1600">
              <a:solidFill>
                <a:srgbClr val="002060"/>
              </a:solidFill>
            </a:endParaRPr>
          </a:p>
        </p:txBody>
      </p:sp>
      <p:graphicFrame>
        <p:nvGraphicFramePr>
          <p:cNvPr id="83" name="Group 4"/>
          <p:cNvGraphicFramePr>
            <a:graphicFrameLocks noGrp="1"/>
          </p:cNvGraphicFramePr>
          <p:nvPr/>
        </p:nvGraphicFramePr>
        <p:xfrm>
          <a:off x="533400" y="4191000"/>
          <a:ext cx="8135938" cy="1565275"/>
        </p:xfrm>
        <a:graphic>
          <a:graphicData uri="http://schemas.openxmlformats.org/drawingml/2006/table">
            <a:tbl>
              <a:tblPr/>
              <a:tblGrid>
                <a:gridCol w="1163638">
                  <a:extLst>
                    <a:ext uri="{9D8B030D-6E8A-4147-A177-3AD203B41FA5}"/>
                  </a:extLst>
                </a:gridCol>
                <a:gridCol w="1162050">
                  <a:extLst>
                    <a:ext uri="{9D8B030D-6E8A-4147-A177-3AD203B41FA5}"/>
                  </a:extLst>
                </a:gridCol>
                <a:gridCol w="1162050">
                  <a:extLst>
                    <a:ext uri="{9D8B030D-6E8A-4147-A177-3AD203B41FA5}"/>
                  </a:extLst>
                </a:gridCol>
                <a:gridCol w="1162050">
                  <a:extLst>
                    <a:ext uri="{9D8B030D-6E8A-4147-A177-3AD203B41FA5}"/>
                  </a:extLst>
                </a:gridCol>
                <a:gridCol w="1162050">
                  <a:extLst>
                    <a:ext uri="{9D8B030D-6E8A-4147-A177-3AD203B41FA5}"/>
                  </a:extLst>
                </a:gridCol>
                <a:gridCol w="1162050">
                  <a:extLst>
                    <a:ext uri="{9D8B030D-6E8A-4147-A177-3AD203B41FA5}"/>
                  </a:extLst>
                </a:gridCol>
                <a:gridCol w="1162050">
                  <a:extLst>
                    <a:ext uri="{9D8B030D-6E8A-4147-A177-3AD203B41FA5}"/>
                  </a:extLst>
                </a:gridCol>
              </a:tblGrid>
              <a:tr h="37132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Retail Co-ops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Service </a:t>
                      </a: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Co-ops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2261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Community Based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Co-ops</a:t>
                      </a:r>
                    </a:p>
                  </a:txBody>
                  <a:tcPr marL="91429" marR="91429"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50" charset="-128"/>
                        </a:rPr>
                        <a:t>Institutional Co-ops</a:t>
                      </a:r>
                    </a:p>
                  </a:txBody>
                  <a:tcPr marL="91429" marR="91429"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School Teachers’ Co-ops</a:t>
                      </a:r>
                    </a:p>
                  </a:txBody>
                  <a:tcPr marL="91429" marR="91429"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University Co-ops</a:t>
                      </a:r>
                    </a:p>
                  </a:txBody>
                  <a:tcPr marL="91429" marR="91429"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Health &amp; Welfare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Co-ops</a:t>
                      </a:r>
                    </a:p>
                  </a:txBody>
                  <a:tcPr marL="91429" marR="91429"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Insurance </a:t>
                      </a: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Co-ops</a:t>
                      </a:r>
                    </a:p>
                  </a:txBody>
                  <a:tcPr marL="91429" marR="91429"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Housing Co-ops</a:t>
                      </a:r>
                    </a:p>
                  </a:txBody>
                  <a:tcPr marL="91429" marR="91429"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1328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Primary Co-operatives</a:t>
                      </a: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4" name="テキスト ボックス 3"/>
          <p:cNvSpPr txBox="1">
            <a:spLocks noChangeArrowheads="1"/>
          </p:cNvSpPr>
          <p:nvPr/>
        </p:nvSpPr>
        <p:spPr bwMode="auto">
          <a:xfrm>
            <a:off x="439738" y="1968500"/>
            <a:ext cx="8135937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kern="0" dirty="0">
                <a:solidFill>
                  <a:prstClr val="black"/>
                </a:solidFill>
                <a:cs typeface="Arial" charset="0"/>
              </a:rPr>
              <a:t>Japanese Consumers’ Co-operative Union (JCCU)</a:t>
            </a:r>
          </a:p>
        </p:txBody>
      </p:sp>
      <p:sp>
        <p:nvSpPr>
          <p:cNvPr id="85" name="テキスト ボックス 5"/>
          <p:cNvSpPr txBox="1">
            <a:spLocks noChangeArrowheads="1"/>
          </p:cNvSpPr>
          <p:nvPr/>
        </p:nvSpPr>
        <p:spPr bwMode="auto">
          <a:xfrm>
            <a:off x="539750" y="2822575"/>
            <a:ext cx="1735138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kern="0" dirty="0">
                <a:solidFill>
                  <a:srgbClr val="000000"/>
                </a:solidFill>
                <a:latin typeface="Arial Narrow" pitchFamily="34" charset="0"/>
              </a:rPr>
              <a:t>Business Federations of Community Based Co-ops</a:t>
            </a:r>
          </a:p>
        </p:txBody>
      </p:sp>
      <p:sp>
        <p:nvSpPr>
          <p:cNvPr id="86" name="テキスト ボックス 6"/>
          <p:cNvSpPr txBox="1">
            <a:spLocks noChangeArrowheads="1"/>
          </p:cNvSpPr>
          <p:nvPr/>
        </p:nvSpPr>
        <p:spPr bwMode="auto">
          <a:xfrm>
            <a:off x="3635375" y="2828925"/>
            <a:ext cx="5280025" cy="677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latin typeface="Arial Narrow" pitchFamily="34" charset="0"/>
              </a:rPr>
              <a:t>National Unions of Categorical Co-ops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kern="0" dirty="0" smtClean="0">
                <a:solidFill>
                  <a:srgbClr val="C00000"/>
                </a:solidFill>
                <a:latin typeface="Arial Narrow" pitchFamily="34" charset="0"/>
              </a:rPr>
              <a:t>University </a:t>
            </a:r>
            <a:r>
              <a:rPr lang="en-US" altLang="ja-JP" sz="1800" b="1" kern="0" dirty="0" smtClean="0">
                <a:solidFill>
                  <a:srgbClr val="000000"/>
                </a:solidFill>
                <a:latin typeface="Arial Narrow" pitchFamily="34" charset="0"/>
              </a:rPr>
              <a:t>/ </a:t>
            </a:r>
            <a:r>
              <a:rPr lang="en-US" altLang="ja-JP" sz="1800" b="1" kern="0" dirty="0">
                <a:solidFill>
                  <a:srgbClr val="00B050"/>
                </a:solidFill>
                <a:latin typeface="Arial Narrow" pitchFamily="34" charset="0"/>
              </a:rPr>
              <a:t>Health &amp; </a:t>
            </a:r>
            <a:r>
              <a:rPr lang="en-US" altLang="ja-JP" sz="1800" b="1" kern="0" dirty="0" smtClean="0">
                <a:solidFill>
                  <a:srgbClr val="00B050"/>
                </a:solidFill>
                <a:latin typeface="Arial Narrow" pitchFamily="34" charset="0"/>
              </a:rPr>
              <a:t>Welfare </a:t>
            </a:r>
            <a:r>
              <a:rPr lang="en-US" altLang="ja-JP" sz="1800" b="1" kern="0" dirty="0" smtClean="0">
                <a:solidFill>
                  <a:srgbClr val="000000"/>
                </a:solidFill>
                <a:latin typeface="Arial Narrow" pitchFamily="34" charset="0"/>
              </a:rPr>
              <a:t>/ </a:t>
            </a:r>
            <a:r>
              <a:rPr lang="en-US" altLang="ja-JP" sz="1800" b="1" kern="0" dirty="0" smtClean="0">
                <a:solidFill>
                  <a:srgbClr val="00B0F0"/>
                </a:solidFill>
                <a:latin typeface="Arial Narrow" pitchFamily="34" charset="0"/>
              </a:rPr>
              <a:t> Insurance </a:t>
            </a:r>
            <a:r>
              <a:rPr lang="en-US" altLang="ja-JP" sz="1800" b="1" kern="0" dirty="0" smtClean="0">
                <a:solidFill>
                  <a:srgbClr val="000000"/>
                </a:solidFill>
                <a:latin typeface="Arial Narrow" pitchFamily="34" charset="0"/>
              </a:rPr>
              <a:t>/ </a:t>
            </a:r>
            <a:r>
              <a:rPr lang="en-US" altLang="ja-JP" sz="1800" b="1" kern="0" dirty="0">
                <a:solidFill>
                  <a:srgbClr val="7030A0"/>
                </a:solidFill>
                <a:latin typeface="Arial Narrow" pitchFamily="34" charset="0"/>
              </a:rPr>
              <a:t>Housing</a:t>
            </a:r>
            <a:r>
              <a:rPr lang="en-US" altLang="ja-JP" sz="1800" b="1" kern="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7" name="テキスト ボックス 7"/>
          <p:cNvSpPr txBox="1">
            <a:spLocks noChangeArrowheads="1"/>
          </p:cNvSpPr>
          <p:nvPr/>
        </p:nvSpPr>
        <p:spPr bwMode="auto">
          <a:xfrm>
            <a:off x="2411413" y="2828925"/>
            <a:ext cx="1223962" cy="615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700" b="1" kern="0" dirty="0">
                <a:solidFill>
                  <a:srgbClr val="000000"/>
                </a:solidFill>
                <a:latin typeface="Arial Narrow" pitchFamily="34" charset="0"/>
              </a:rPr>
              <a:t>Prefectural Unions</a:t>
            </a:r>
          </a:p>
        </p:txBody>
      </p:sp>
      <p:cxnSp>
        <p:nvCxnSpPr>
          <p:cNvPr id="132126" name="直線コネクタ 18"/>
          <p:cNvCxnSpPr>
            <a:cxnSpLocks noChangeShapeType="1"/>
          </p:cNvCxnSpPr>
          <p:nvPr/>
        </p:nvCxnSpPr>
        <p:spPr bwMode="auto">
          <a:xfrm flipV="1">
            <a:off x="1114425" y="3905250"/>
            <a:ext cx="1588" cy="71437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2127" name="直線コネクタ 20"/>
          <p:cNvCxnSpPr>
            <a:cxnSpLocks noChangeShapeType="1"/>
          </p:cNvCxnSpPr>
          <p:nvPr/>
        </p:nvCxnSpPr>
        <p:spPr bwMode="auto">
          <a:xfrm flipH="1" flipV="1">
            <a:off x="2971800" y="3429000"/>
            <a:ext cx="4763" cy="762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2128" name="直線コネクタ 26"/>
          <p:cNvCxnSpPr>
            <a:cxnSpLocks noChangeShapeType="1"/>
          </p:cNvCxnSpPr>
          <p:nvPr/>
        </p:nvCxnSpPr>
        <p:spPr bwMode="auto">
          <a:xfrm flipV="1">
            <a:off x="4572000" y="3414713"/>
            <a:ext cx="0" cy="1214437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32129" name="直線コネクタ 38"/>
          <p:cNvCxnSpPr>
            <a:cxnSpLocks noChangeShapeType="1"/>
          </p:cNvCxnSpPr>
          <p:nvPr/>
        </p:nvCxnSpPr>
        <p:spPr bwMode="auto">
          <a:xfrm>
            <a:off x="2955925" y="3795713"/>
            <a:ext cx="3487738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2130" name="直線コネクタ 40"/>
          <p:cNvCxnSpPr>
            <a:cxnSpLocks noChangeShapeType="1"/>
          </p:cNvCxnSpPr>
          <p:nvPr/>
        </p:nvCxnSpPr>
        <p:spPr bwMode="auto">
          <a:xfrm>
            <a:off x="6443663" y="3795713"/>
            <a:ext cx="0" cy="38100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2131" name="直線コネクタ 42"/>
          <p:cNvCxnSpPr>
            <a:cxnSpLocks noChangeShapeType="1"/>
          </p:cNvCxnSpPr>
          <p:nvPr/>
        </p:nvCxnSpPr>
        <p:spPr bwMode="auto">
          <a:xfrm>
            <a:off x="1116013" y="2636838"/>
            <a:ext cx="0" cy="18573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2132" name="直線コネクタ 43"/>
          <p:cNvCxnSpPr>
            <a:cxnSpLocks noChangeShapeType="1"/>
          </p:cNvCxnSpPr>
          <p:nvPr/>
        </p:nvCxnSpPr>
        <p:spPr bwMode="auto">
          <a:xfrm>
            <a:off x="2941638" y="2633663"/>
            <a:ext cx="0" cy="18573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2133" name="直線コネクタ 44"/>
          <p:cNvCxnSpPr>
            <a:cxnSpLocks noChangeShapeType="1"/>
          </p:cNvCxnSpPr>
          <p:nvPr/>
        </p:nvCxnSpPr>
        <p:spPr bwMode="auto">
          <a:xfrm>
            <a:off x="5656263" y="2636838"/>
            <a:ext cx="0" cy="185737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2134" name="直線コネクタ 45"/>
          <p:cNvCxnSpPr>
            <a:cxnSpLocks noChangeShapeType="1"/>
          </p:cNvCxnSpPr>
          <p:nvPr/>
        </p:nvCxnSpPr>
        <p:spPr bwMode="auto">
          <a:xfrm>
            <a:off x="3995738" y="2430463"/>
            <a:ext cx="0" cy="206375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2135" name="直線コネクタ 46"/>
          <p:cNvCxnSpPr>
            <a:cxnSpLocks noChangeShapeType="1"/>
          </p:cNvCxnSpPr>
          <p:nvPr/>
        </p:nvCxnSpPr>
        <p:spPr bwMode="auto">
          <a:xfrm>
            <a:off x="1119188" y="2643188"/>
            <a:ext cx="4537075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98" name="円/楕円 97"/>
          <p:cNvSpPr/>
          <p:nvPr/>
        </p:nvSpPr>
        <p:spPr>
          <a:xfrm>
            <a:off x="395288" y="4297363"/>
            <a:ext cx="1320800" cy="122396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kumimoji="0" lang="ja-JP" alt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132137" name="直線コネクタ 26"/>
          <p:cNvCxnSpPr>
            <a:cxnSpLocks noChangeShapeType="1"/>
          </p:cNvCxnSpPr>
          <p:nvPr/>
        </p:nvCxnSpPr>
        <p:spPr bwMode="auto">
          <a:xfrm flipV="1">
            <a:off x="5657850" y="3429000"/>
            <a:ext cx="0" cy="1214438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32138" name="直線コネクタ 26"/>
          <p:cNvCxnSpPr>
            <a:cxnSpLocks noChangeShapeType="1"/>
          </p:cNvCxnSpPr>
          <p:nvPr/>
        </p:nvCxnSpPr>
        <p:spPr bwMode="auto">
          <a:xfrm flipV="1">
            <a:off x="7053263" y="3394075"/>
            <a:ext cx="0" cy="1214438"/>
          </a:xfrm>
          <a:prstGeom prst="line">
            <a:avLst/>
          </a:prstGeom>
          <a:noFill/>
          <a:ln w="25400" algn="ctr">
            <a:solidFill>
              <a:srgbClr val="00CCFF"/>
            </a:solidFill>
            <a:round/>
            <a:headEnd/>
            <a:tailEnd/>
          </a:ln>
        </p:spPr>
      </p:cxnSp>
      <p:cxnSp>
        <p:nvCxnSpPr>
          <p:cNvPr id="132139" name="直線コネクタ 26"/>
          <p:cNvCxnSpPr>
            <a:cxnSpLocks noChangeShapeType="1"/>
          </p:cNvCxnSpPr>
          <p:nvPr/>
        </p:nvCxnSpPr>
        <p:spPr bwMode="auto">
          <a:xfrm flipV="1">
            <a:off x="8001000" y="3429000"/>
            <a:ext cx="0" cy="1179513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102" name="下矢印 1"/>
          <p:cNvSpPr>
            <a:spLocks noChangeArrowheads="1"/>
          </p:cNvSpPr>
          <p:nvPr/>
        </p:nvSpPr>
        <p:spPr bwMode="auto">
          <a:xfrm rot="8375841">
            <a:off x="1343025" y="5449888"/>
            <a:ext cx="349250" cy="566737"/>
          </a:xfrm>
          <a:prstGeom prst="downArrow">
            <a:avLst>
              <a:gd name="adj1" fmla="val 50000"/>
              <a:gd name="adj2" fmla="val 49891"/>
            </a:avLst>
          </a:prstGeom>
          <a:solidFill>
            <a:srgbClr val="000000"/>
          </a:solidFill>
          <a:ln w="3175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914400" indent="-457200"/>
            <a:endParaRPr kumimoji="0" lang="ja-JP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141" name="テキスト ボックス 3"/>
          <p:cNvSpPr txBox="1">
            <a:spLocks noChangeArrowheads="1"/>
          </p:cNvSpPr>
          <p:nvPr/>
        </p:nvSpPr>
        <p:spPr bwMode="auto">
          <a:xfrm>
            <a:off x="531813" y="666750"/>
            <a:ext cx="8135937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ja-JP" sz="2200"/>
              <a:t>JCCU and its member co-ops operate their business independently of each other and do not constitute headquarters-branch relationship.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altLang="ja-JP" sz="2200"/>
              <a:t>JCCU represents 568 societies including co-op business federations.</a:t>
            </a:r>
          </a:p>
          <a:p>
            <a:pPr eaLnBrk="0" hangingPunct="0"/>
            <a:endParaRPr lang="ja-JP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142" name="Text Box 425"/>
          <p:cNvSpPr txBox="1">
            <a:spLocks noChangeArrowheads="1"/>
          </p:cNvSpPr>
          <p:nvPr/>
        </p:nvSpPr>
        <p:spPr bwMode="auto">
          <a:xfrm>
            <a:off x="0" y="9525"/>
            <a:ext cx="9153525" cy="584200"/>
          </a:xfrm>
          <a:prstGeom prst="rect">
            <a:avLst/>
          </a:prstGeom>
          <a:solidFill>
            <a:srgbClr val="E5FB11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>
                <a:solidFill>
                  <a:srgbClr val="000000"/>
                </a:solidFill>
                <a:ea typeface="HGPｺﾞｼｯｸE" pitchFamily="50" charset="-128"/>
              </a:rPr>
              <a:t>Structure of  consumer co-ops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754063" y="3429000"/>
            <a:ext cx="7715250" cy="2971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ja-JP" sz="4000">
              <a:solidFill>
                <a:srgbClr val="FFFFFF"/>
              </a:solidFill>
              <a:latin typeface="Aharoni" pitchFamily="2" charset="-79"/>
              <a:ea typeface="HG丸ｺﾞｼｯｸM-PRO" pitchFamily="50" charset="-128"/>
              <a:cs typeface="Aharoni" pitchFamily="2" charset="-79"/>
            </a:endParaRPr>
          </a:p>
          <a:p>
            <a:pPr algn="ctr"/>
            <a:endParaRPr lang="en-US" altLang="ja-JP" sz="4000">
              <a:solidFill>
                <a:srgbClr val="FFFFFF"/>
              </a:solidFill>
              <a:latin typeface="Aharoni" pitchFamily="2" charset="-79"/>
              <a:ea typeface="HG丸ｺﾞｼｯｸM-PRO" pitchFamily="50" charset="-128"/>
              <a:cs typeface="Aharoni" pitchFamily="2" charset="-79"/>
            </a:endParaRPr>
          </a:p>
          <a:p>
            <a:pPr algn="ctr"/>
            <a:r>
              <a:rPr lang="en-US" altLang="ja-JP" sz="4000">
                <a:solidFill>
                  <a:srgbClr val="FFFFFF"/>
                </a:solidFill>
                <a:latin typeface="Aharoni" pitchFamily="2" charset="-79"/>
                <a:ea typeface="HG丸ｺﾞｼｯｸM-PRO" pitchFamily="50" charset="-128"/>
                <a:cs typeface="Aharoni" pitchFamily="2" charset="-79"/>
              </a:rPr>
              <a:t>Retailing</a:t>
            </a:r>
          </a:p>
          <a:p>
            <a:pPr algn="ctr"/>
            <a:r>
              <a:rPr lang="en-US" altLang="ja-JP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Store operations</a:t>
            </a:r>
          </a:p>
          <a:p>
            <a:pPr algn="ctr"/>
            <a:r>
              <a:rPr lang="en-US" altLang="ja-JP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Home delivery</a:t>
            </a:r>
          </a:p>
          <a:p>
            <a:pPr algn="ctr"/>
            <a:r>
              <a:rPr lang="en-US" altLang="ja-JP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Insurance</a:t>
            </a:r>
            <a:endParaRPr lang="en-US" altLang="ja-JP" sz="4000">
              <a:solidFill>
                <a:srgbClr val="FFFFFF"/>
              </a:solidFill>
              <a:latin typeface="Aharoni" pitchFamily="2" charset="-79"/>
              <a:ea typeface="HG丸ｺﾞｼｯｸM-PRO" pitchFamily="50" charset="-128"/>
            </a:endParaRPr>
          </a:p>
          <a:p>
            <a:pPr algn="ctr"/>
            <a:endParaRPr lang="en-US" altLang="ja-JP" sz="4000">
              <a:solidFill>
                <a:srgbClr val="FFFFFF"/>
              </a:solidFill>
              <a:latin typeface="Aharoni" pitchFamily="2" charset="-79"/>
              <a:ea typeface="HG丸ｺﾞｼｯｸM-PRO" pitchFamily="50" charset="-128"/>
            </a:endParaRPr>
          </a:p>
          <a:p>
            <a:pPr algn="ctr"/>
            <a:endParaRPr lang="ja-JP" altLang="en-US" sz="4000">
              <a:solidFill>
                <a:srgbClr val="FFFFFF"/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" name="フローチャート : 代替処理 4"/>
          <p:cNvSpPr/>
          <p:nvPr/>
        </p:nvSpPr>
        <p:spPr>
          <a:xfrm>
            <a:off x="323850" y="1143000"/>
            <a:ext cx="3887788" cy="2057400"/>
          </a:xfrm>
          <a:prstGeom prst="flowChartAlternateProcess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3200">
                <a:solidFill>
                  <a:srgbClr val="FFFFFF"/>
                </a:solidFill>
                <a:latin typeface="Aharoni" pitchFamily="2" charset="-79"/>
                <a:ea typeface="HG丸ｺﾞｼｯｸM-PRO" pitchFamily="50" charset="-128"/>
                <a:cs typeface="Aharoni" pitchFamily="2" charset="-79"/>
              </a:rPr>
              <a:t>Welfare Business</a:t>
            </a:r>
            <a:endParaRPr lang="ja-JP" altLang="en-US" sz="3200">
              <a:solidFill>
                <a:srgbClr val="FFFFFF"/>
              </a:solidFill>
              <a:latin typeface="Aharoni" pitchFamily="2" charset="-79"/>
              <a:ea typeface="HG丸ｺﾞｼｯｸM-PRO" pitchFamily="50" charset="-128"/>
              <a:cs typeface="Aharoni" pitchFamily="2" charset="-79"/>
            </a:endParaRPr>
          </a:p>
          <a:p>
            <a:pPr algn="ctr"/>
            <a:r>
              <a:rPr lang="en-US" altLang="ja-JP" sz="2800">
                <a:solidFill>
                  <a:srgbClr val="FFFFFF"/>
                </a:solidFill>
                <a:latin typeface="Tahoma" pitchFamily="34" charset="0"/>
                <a:ea typeface="HG丸ｺﾞｼｯｸM-PRO" pitchFamily="50" charset="-128"/>
                <a:cs typeface="Aharoni" pitchFamily="2" charset="-79"/>
              </a:rPr>
              <a:t>Elderly care </a:t>
            </a:r>
          </a:p>
          <a:p>
            <a:pPr algn="ctr"/>
            <a:r>
              <a:rPr lang="en-US" altLang="ja-JP" sz="2800">
                <a:solidFill>
                  <a:srgbClr val="FFFFFF"/>
                </a:solidFill>
                <a:latin typeface="Tahoma" pitchFamily="34" charset="0"/>
                <a:ea typeface="HG丸ｺﾞｼｯｸM-PRO" pitchFamily="50" charset="-128"/>
                <a:cs typeface="Aharoni" pitchFamily="2" charset="-79"/>
              </a:rPr>
              <a:t>service  &amp; facilities, </a:t>
            </a:r>
          </a:p>
          <a:p>
            <a:pPr algn="ctr"/>
            <a:r>
              <a:rPr lang="en-US" altLang="ja-JP" sz="2800">
                <a:solidFill>
                  <a:srgbClr val="FFFFFF"/>
                </a:solidFill>
                <a:latin typeface="Tahoma" pitchFamily="34" charset="0"/>
                <a:ea typeface="HG丸ｺﾞｼｯｸM-PRO" pitchFamily="50" charset="-128"/>
                <a:cs typeface="Aharoni" pitchFamily="2" charset="-79"/>
              </a:rPr>
              <a:t>etc.</a:t>
            </a:r>
            <a:endParaRPr lang="ja-JP" altLang="en-US" sz="2800">
              <a:solidFill>
                <a:srgbClr val="FFFFFF"/>
              </a:solidFill>
              <a:latin typeface="Tahoma" pitchFamily="34" charset="0"/>
              <a:ea typeface="HG丸ｺﾞｼｯｸM-PRO" pitchFamily="50" charset="-128"/>
              <a:cs typeface="Aharoni" pitchFamily="2" charset="-79"/>
            </a:endParaRPr>
          </a:p>
        </p:txBody>
      </p:sp>
      <p:sp>
        <p:nvSpPr>
          <p:cNvPr id="6" name="フローチャート : 代替処理 5"/>
          <p:cNvSpPr/>
          <p:nvPr/>
        </p:nvSpPr>
        <p:spPr>
          <a:xfrm>
            <a:off x="4479925" y="1143000"/>
            <a:ext cx="3979863" cy="20574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3200">
                <a:solidFill>
                  <a:srgbClr val="FFFFFF"/>
                </a:solidFill>
                <a:latin typeface="Aharoni" pitchFamily="2" charset="-79"/>
                <a:ea typeface="HG丸ｺﾞｼｯｸM-PRO" pitchFamily="50" charset="-128"/>
                <a:cs typeface="Aharoni" pitchFamily="2" charset="-79"/>
              </a:rPr>
              <a:t>Member</a:t>
            </a:r>
            <a:r>
              <a:rPr lang="ja-JP" altLang="en-US" sz="3200">
                <a:solidFill>
                  <a:srgbClr val="FFFFFF"/>
                </a:solidFill>
                <a:latin typeface="Aharoni" pitchFamily="2" charset="-79"/>
                <a:ea typeface="HG丸ｺﾞｼｯｸM-PRO" pitchFamily="50" charset="-128"/>
                <a:cs typeface="Aharoni" pitchFamily="2" charset="-79"/>
              </a:rPr>
              <a:t> </a:t>
            </a:r>
            <a:r>
              <a:rPr lang="en-US" altLang="ja-JP" sz="3200">
                <a:solidFill>
                  <a:srgbClr val="FFFFFF"/>
                </a:solidFill>
                <a:latin typeface="Aharoni" pitchFamily="2" charset="-79"/>
                <a:ea typeface="HG丸ｺﾞｼｯｸM-PRO" pitchFamily="50" charset="-128"/>
                <a:cs typeface="Aharoni" pitchFamily="2" charset="-79"/>
              </a:rPr>
              <a:t>Activities</a:t>
            </a:r>
            <a:endParaRPr lang="ja-JP" altLang="en-US" sz="3200">
              <a:solidFill>
                <a:srgbClr val="FFFFFF"/>
              </a:solidFill>
              <a:latin typeface="Aharoni" pitchFamily="2" charset="-79"/>
              <a:ea typeface="HG丸ｺﾞｼｯｸM-PRO" pitchFamily="50" charset="-128"/>
              <a:cs typeface="Aharoni" pitchFamily="2" charset="-79"/>
            </a:endParaRPr>
          </a:p>
          <a:p>
            <a:pPr algn="ctr"/>
            <a:r>
              <a:rPr lang="en-US" altLang="ja-JP" sz="2800">
                <a:solidFill>
                  <a:srgbClr val="FFFFFF"/>
                </a:solidFill>
                <a:latin typeface="Tahoma" pitchFamily="34" charset="0"/>
                <a:ea typeface="HG丸ｺﾞｼｯｸM-PRO" pitchFamily="50" charset="-128"/>
                <a:cs typeface="Aharoni" pitchFamily="2" charset="-79"/>
              </a:rPr>
              <a:t>Mutual assistance,</a:t>
            </a:r>
            <a:endParaRPr lang="ja-JP" altLang="en-US" sz="2800">
              <a:solidFill>
                <a:srgbClr val="FFFFFF"/>
              </a:solidFill>
              <a:latin typeface="Tahoma" pitchFamily="34" charset="0"/>
              <a:ea typeface="HG丸ｺﾞｼｯｸM-PRO" pitchFamily="50" charset="-128"/>
              <a:cs typeface="Aharoni" pitchFamily="2" charset="-79"/>
            </a:endParaRPr>
          </a:p>
          <a:p>
            <a:pPr algn="ctr"/>
            <a:r>
              <a:rPr lang="en-US" altLang="ja-JP" sz="2800">
                <a:solidFill>
                  <a:srgbClr val="FFFFFF"/>
                </a:solidFill>
                <a:latin typeface="Tahoma" pitchFamily="34" charset="0"/>
                <a:ea typeface="HG丸ｺﾞｼｯｸM-PRO" pitchFamily="50" charset="-128"/>
                <a:cs typeface="Aharoni" pitchFamily="2" charset="-79"/>
              </a:rPr>
              <a:t>Visiting producers</a:t>
            </a:r>
          </a:p>
          <a:p>
            <a:pPr algn="ctr"/>
            <a:r>
              <a:rPr lang="en-US" altLang="ja-JP" sz="2800">
                <a:solidFill>
                  <a:srgbClr val="FFFFFF"/>
                </a:solidFill>
                <a:latin typeface="Tahoma" pitchFamily="34" charset="0"/>
                <a:ea typeface="HG丸ｺﾞｼｯｸM-PRO" pitchFamily="50" charset="-128"/>
                <a:cs typeface="Aharoni" pitchFamily="2" charset="-79"/>
              </a:rPr>
              <a:t>etc.</a:t>
            </a:r>
          </a:p>
        </p:txBody>
      </p:sp>
      <p:sp>
        <p:nvSpPr>
          <p:cNvPr id="133125" name="スライド番号プレースホルダ 7"/>
          <p:cNvSpPr txBox="1">
            <a:spLocks noGrp="1"/>
          </p:cNvSpPr>
          <p:nvPr/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ja-JP" altLang="en-US" sz="1200">
              <a:solidFill>
                <a:srgbClr val="4471A6"/>
              </a:solidFill>
            </a:endParaRPr>
          </a:p>
        </p:txBody>
      </p:sp>
      <p:sp>
        <p:nvSpPr>
          <p:cNvPr id="133126" name="Rectangle 2"/>
          <p:cNvSpPr>
            <a:spLocks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Business of community based co-op </a:t>
            </a:r>
            <a:endParaRPr lang="ja-JP" altLang="en-US" sz="3200">
              <a:solidFill>
                <a:srgbClr val="000000"/>
              </a:solidFill>
              <a:latin typeface="Tahoma" pitchFamily="34" charset="0"/>
              <a:ea typeface="HG丸ｺﾞｼｯｸM-PRO" pitchFamily="50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JCC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JCC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CC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JCC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JCC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JCC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JCC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JCC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JCC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2215</Words>
  <Application>Microsoft Office PowerPoint</Application>
  <PresentationFormat>On-screen Show (4:3)</PresentationFormat>
  <Paragraphs>335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28</vt:i4>
      </vt:variant>
    </vt:vector>
  </HeadingPairs>
  <TitlesOfParts>
    <vt:vector size="52" baseType="lpstr">
      <vt:lpstr>Calibri</vt:lpstr>
      <vt:lpstr>ＭＳ Ｐゴシック</vt:lpstr>
      <vt:lpstr>Arial</vt:lpstr>
      <vt:lpstr>Wingdings</vt:lpstr>
      <vt:lpstr>HGPｺﾞｼｯｸE</vt:lpstr>
      <vt:lpstr>Arial Narrow</vt:lpstr>
      <vt:lpstr>Times New Roman</vt:lpstr>
      <vt:lpstr>Aharoni</vt:lpstr>
      <vt:lpstr>HG丸ｺﾞｼｯｸM-PRO</vt:lpstr>
      <vt:lpstr>Tahoma</vt:lpstr>
      <vt:lpstr>Wingdings 2</vt:lpstr>
      <vt:lpstr>Arial Unicode MS</vt:lpstr>
      <vt:lpstr>ＭＳ 明朝</vt:lpstr>
      <vt:lpstr>Office Theme</vt:lpstr>
      <vt:lpstr>JCCU</vt:lpstr>
      <vt:lpstr>1_JCCU</vt:lpstr>
      <vt:lpstr>2_JCCU</vt:lpstr>
      <vt:lpstr>2_Office Theme</vt:lpstr>
      <vt:lpstr>3_JCCU</vt:lpstr>
      <vt:lpstr>4_JCCU</vt:lpstr>
      <vt:lpstr>5_JCCU</vt:lpstr>
      <vt:lpstr>6_JCCU</vt:lpstr>
      <vt:lpstr>7_JCCU</vt:lpstr>
      <vt:lpstr>8_JCCU</vt:lpstr>
      <vt:lpstr>ICA-AP &amp; Cooperative Union of Kyrgyzstan  Forum on “Development of Co-operatives in Central Asia” Consumer Co-operative Business Development in Japan </vt:lpstr>
      <vt:lpstr>Contents</vt:lpstr>
      <vt:lpstr>Slide 2</vt:lpstr>
      <vt:lpstr>Slide 3</vt:lpstr>
      <vt:lpstr>No. of Consumer Co-ops and Membership</vt:lpstr>
      <vt:lpstr>Total Share Capital</vt:lpstr>
      <vt:lpstr>Total Business Turnover</vt:lpstr>
      <vt:lpstr>Slide 7</vt:lpstr>
      <vt:lpstr>Slide 8</vt:lpstr>
      <vt:lpstr>Slide 9</vt:lpstr>
      <vt:lpstr>Slide 10</vt:lpstr>
      <vt:lpstr>Home Delivery</vt:lpstr>
      <vt:lpstr>Home Delivery</vt:lpstr>
      <vt:lpstr>Home Delivery</vt:lpstr>
      <vt:lpstr>Store Operation - Outline</vt:lpstr>
      <vt:lpstr>Slide 15</vt:lpstr>
      <vt:lpstr>Store Operation </vt:lpstr>
      <vt:lpstr>Co-op Insurance </vt:lpstr>
      <vt:lpstr>Welfare Businesses</vt:lpstr>
      <vt:lpstr>Slide 19</vt:lpstr>
      <vt:lpstr> Movement before the Asia-Pacific War</vt:lpstr>
      <vt:lpstr>Student co-op movement; promoter of  consumer co-op movements  photo; circa 1926</vt:lpstr>
      <vt:lpstr>One of the oldest consumer co-ops in Tokyo photo; circa 1928 </vt:lpstr>
      <vt:lpstr>Expansion of Business Areas  in the Recovering Economy</vt:lpstr>
      <vt:lpstr>  In 1947, there were 6503 primary consumer co-ops.</vt:lpstr>
      <vt:lpstr>Consumer Coopeatives Act enacted in 1948.  Co-op leaders advertised co-op by campaign wagon.</vt:lpstr>
      <vt:lpstr>Wide-spreading “joint purchase”  centering on housewives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H. AMANO</dc:creator>
  <cp:lastModifiedBy>savitri</cp:lastModifiedBy>
  <cp:revision>129</cp:revision>
  <cp:lastPrinted>2017-06-22T08:19:46Z</cp:lastPrinted>
  <dcterms:created xsi:type="dcterms:W3CDTF">2006-08-16T00:00:00Z</dcterms:created>
  <dcterms:modified xsi:type="dcterms:W3CDTF">2017-06-22T09:43:37Z</dcterms:modified>
</cp:coreProperties>
</file>