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70" r:id="rId1"/>
  </p:sldMasterIdLst>
  <p:notesMasterIdLst>
    <p:notesMasterId r:id="rId28"/>
  </p:notesMasterIdLst>
  <p:handoutMasterIdLst>
    <p:handoutMasterId r:id="rId29"/>
  </p:handoutMasterIdLst>
  <p:sldIdLst>
    <p:sldId id="290" r:id="rId2"/>
    <p:sldId id="291" r:id="rId3"/>
    <p:sldId id="292" r:id="rId4"/>
    <p:sldId id="355" r:id="rId5"/>
    <p:sldId id="358" r:id="rId6"/>
    <p:sldId id="360" r:id="rId7"/>
    <p:sldId id="347" r:id="rId8"/>
    <p:sldId id="350" r:id="rId9"/>
    <p:sldId id="349" r:id="rId10"/>
    <p:sldId id="332" r:id="rId11"/>
    <p:sldId id="333" r:id="rId12"/>
    <p:sldId id="353" r:id="rId13"/>
    <p:sldId id="348" r:id="rId14"/>
    <p:sldId id="334" r:id="rId15"/>
    <p:sldId id="341" r:id="rId16"/>
    <p:sldId id="335" r:id="rId17"/>
    <p:sldId id="338" r:id="rId18"/>
    <p:sldId id="351" r:id="rId19"/>
    <p:sldId id="352" r:id="rId20"/>
    <p:sldId id="357" r:id="rId21"/>
    <p:sldId id="337" r:id="rId22"/>
    <p:sldId id="336" r:id="rId23"/>
    <p:sldId id="339" r:id="rId24"/>
    <p:sldId id="340" r:id="rId25"/>
    <p:sldId id="342" r:id="rId26"/>
    <p:sldId id="307" r:id="rId2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A147D"/>
    <a:srgbClr val="008000"/>
    <a:srgbClr val="99FF99"/>
    <a:srgbClr val="66FF99"/>
    <a:srgbClr val="66FF66"/>
    <a:srgbClr val="99FF66"/>
    <a:srgbClr val="66FF33"/>
    <a:srgbClr val="FF66FF"/>
    <a:srgbClr val="00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38" autoAdjust="0"/>
  </p:normalViewPr>
  <p:slideViewPr>
    <p:cSldViewPr>
      <p:cViewPr varScale="1">
        <p:scale>
          <a:sx n="71" d="100"/>
          <a:sy n="71" d="100"/>
        </p:scale>
        <p:origin x="-8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986" y="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330C4F-6314-432B-8E61-B2F259745D9B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CBA8B6-7202-4F2F-8DD6-9539FF788DFC}">
      <dgm:prSet phldrT="[Текст]"/>
      <dgm:spPr/>
      <dgm:t>
        <a:bodyPr/>
        <a:lstStyle/>
        <a:p>
          <a:r>
            <a:rPr lang="ru-RU" dirty="0" smtClean="0"/>
            <a:t>12 сельский </a:t>
          </a:r>
          <a:r>
            <a:rPr lang="ru-RU" dirty="0" err="1" smtClean="0"/>
            <a:t>кооп</a:t>
          </a:r>
          <a:r>
            <a:rPr lang="ru-RU" dirty="0" smtClean="0"/>
            <a:t>.</a:t>
          </a:r>
          <a:endParaRPr lang="ru-RU" dirty="0"/>
        </a:p>
      </dgm:t>
    </dgm:pt>
    <dgm:pt modelId="{DCDC9A55-8F30-43AD-87D7-A382DFAED7F5}" type="parTrans" cxnId="{7F80713B-0FAC-43D7-86AD-BA3D179B4D28}">
      <dgm:prSet/>
      <dgm:spPr/>
      <dgm:t>
        <a:bodyPr/>
        <a:lstStyle/>
        <a:p>
          <a:endParaRPr lang="ru-RU"/>
        </a:p>
      </dgm:t>
    </dgm:pt>
    <dgm:pt modelId="{6197A6E2-25CC-411B-A030-CEEEC5DCAFCF}" type="sibTrans" cxnId="{7F80713B-0FAC-43D7-86AD-BA3D179B4D28}">
      <dgm:prSet/>
      <dgm:spPr/>
      <dgm:t>
        <a:bodyPr/>
        <a:lstStyle/>
        <a:p>
          <a:endParaRPr lang="ru-RU"/>
        </a:p>
      </dgm:t>
    </dgm:pt>
    <dgm:pt modelId="{05B89505-3E21-46BE-98D6-1F8C32DA5166}">
      <dgm:prSet phldrT="[Текст]"/>
      <dgm:spPr/>
      <dgm:t>
        <a:bodyPr/>
        <a:lstStyle/>
        <a:p>
          <a:r>
            <a:rPr lang="ru-RU" dirty="0" smtClean="0"/>
            <a:t>Переработка</a:t>
          </a:r>
          <a:endParaRPr lang="ru-RU" dirty="0"/>
        </a:p>
      </dgm:t>
    </dgm:pt>
    <dgm:pt modelId="{CEE8A7FA-74B1-46F1-BBDC-7E8537F9F158}" type="parTrans" cxnId="{AF7070B6-62E3-4CDB-A6E6-6C319737BC56}">
      <dgm:prSet/>
      <dgm:spPr/>
      <dgm:t>
        <a:bodyPr/>
        <a:lstStyle/>
        <a:p>
          <a:endParaRPr lang="ru-RU"/>
        </a:p>
      </dgm:t>
    </dgm:pt>
    <dgm:pt modelId="{2DA3E563-87D1-4EFA-AF03-0C27C4C211B3}" type="sibTrans" cxnId="{AF7070B6-62E3-4CDB-A6E6-6C319737BC56}">
      <dgm:prSet/>
      <dgm:spPr/>
      <dgm:t>
        <a:bodyPr/>
        <a:lstStyle/>
        <a:p>
          <a:endParaRPr lang="ru-RU"/>
        </a:p>
      </dgm:t>
    </dgm:pt>
    <dgm:pt modelId="{60C9FB13-A400-4281-9951-AF91677F7E02}">
      <dgm:prSet phldrT="[Текст]"/>
      <dgm:spPr/>
      <dgm:t>
        <a:bodyPr/>
        <a:lstStyle/>
        <a:p>
          <a:r>
            <a:rPr lang="ru-RU" smtClean="0"/>
            <a:t>3 Обл.кооп</a:t>
          </a:r>
          <a:endParaRPr lang="ru-RU" dirty="0"/>
        </a:p>
      </dgm:t>
    </dgm:pt>
    <dgm:pt modelId="{45F65799-F573-4700-96FE-BBF8013958D8}" type="parTrans" cxnId="{6A31BE9D-2976-4D18-BB0E-C2CFFD7B3C57}">
      <dgm:prSet/>
      <dgm:spPr/>
      <dgm:t>
        <a:bodyPr/>
        <a:lstStyle/>
        <a:p>
          <a:endParaRPr lang="ru-RU"/>
        </a:p>
      </dgm:t>
    </dgm:pt>
    <dgm:pt modelId="{711A0CEC-8E9E-406D-B9C4-E8C43ED75817}" type="sibTrans" cxnId="{6A31BE9D-2976-4D18-BB0E-C2CFFD7B3C57}">
      <dgm:prSet/>
      <dgm:spPr/>
      <dgm:t>
        <a:bodyPr/>
        <a:lstStyle/>
        <a:p>
          <a:endParaRPr lang="ru-RU"/>
        </a:p>
      </dgm:t>
    </dgm:pt>
    <dgm:pt modelId="{5D7F2374-08F6-4555-BC5B-5A363CA90444}">
      <dgm:prSet phldrT="[Текст]"/>
      <dgm:spPr/>
      <dgm:t>
        <a:bodyPr/>
        <a:lstStyle/>
        <a:p>
          <a:r>
            <a:rPr lang="ru-RU" dirty="0" smtClean="0"/>
            <a:t>Формирование товаров</a:t>
          </a:r>
          <a:endParaRPr lang="ru-RU" dirty="0"/>
        </a:p>
      </dgm:t>
    </dgm:pt>
    <dgm:pt modelId="{BE388D95-F0E8-4A9A-8093-DBA13616C892}" type="parTrans" cxnId="{57A434D4-3AFD-49D8-8115-F0EADD484FE5}">
      <dgm:prSet/>
      <dgm:spPr/>
      <dgm:t>
        <a:bodyPr/>
        <a:lstStyle/>
        <a:p>
          <a:endParaRPr lang="ru-RU"/>
        </a:p>
      </dgm:t>
    </dgm:pt>
    <dgm:pt modelId="{9107B18C-ACC8-450C-86AF-B6A84D52F867}" type="sibTrans" cxnId="{57A434D4-3AFD-49D8-8115-F0EADD484FE5}">
      <dgm:prSet/>
      <dgm:spPr/>
      <dgm:t>
        <a:bodyPr/>
        <a:lstStyle/>
        <a:p>
          <a:endParaRPr lang="ru-RU"/>
        </a:p>
      </dgm:t>
    </dgm:pt>
    <dgm:pt modelId="{AA8627A7-914C-40A1-AC60-46BFCB841EFB}">
      <dgm:prSet phldrT="[Текст]"/>
      <dgm:spPr/>
      <dgm:t>
        <a:bodyPr/>
        <a:lstStyle/>
        <a:p>
          <a:r>
            <a:rPr lang="ru-RU" dirty="0" err="1" smtClean="0"/>
            <a:t>Центр.кооп</a:t>
          </a:r>
          <a:endParaRPr lang="ru-RU" dirty="0"/>
        </a:p>
      </dgm:t>
    </dgm:pt>
    <dgm:pt modelId="{C1E41866-6FED-4580-AAC3-9AAD98121B6F}" type="parTrans" cxnId="{67DFB3CC-9787-4F66-9686-AF01C88A8697}">
      <dgm:prSet/>
      <dgm:spPr/>
      <dgm:t>
        <a:bodyPr/>
        <a:lstStyle/>
        <a:p>
          <a:endParaRPr lang="ru-RU"/>
        </a:p>
      </dgm:t>
    </dgm:pt>
    <dgm:pt modelId="{4A903932-A269-4393-BFD0-AAFC5D19AB89}" type="sibTrans" cxnId="{67DFB3CC-9787-4F66-9686-AF01C88A8697}">
      <dgm:prSet/>
      <dgm:spPr/>
      <dgm:t>
        <a:bodyPr/>
        <a:lstStyle/>
        <a:p>
          <a:endParaRPr lang="ru-RU"/>
        </a:p>
      </dgm:t>
    </dgm:pt>
    <dgm:pt modelId="{71D5396A-9CD9-4919-B3FB-8C1D0E2E7275}">
      <dgm:prSet phldrT="[Текст]" custT="1"/>
      <dgm:spPr/>
      <dgm:t>
        <a:bodyPr/>
        <a:lstStyle/>
        <a:p>
          <a:r>
            <a:rPr lang="ru-RU" sz="1600" dirty="0" smtClean="0"/>
            <a:t>Анализ рынков</a:t>
          </a:r>
          <a:endParaRPr lang="ru-RU" sz="1600" dirty="0"/>
        </a:p>
      </dgm:t>
    </dgm:pt>
    <dgm:pt modelId="{32F695FB-D4C3-4486-8A1D-96CBEE834E15}" type="parTrans" cxnId="{0C82B34C-074F-4F0B-8A7D-343F1F13E118}">
      <dgm:prSet/>
      <dgm:spPr/>
      <dgm:t>
        <a:bodyPr/>
        <a:lstStyle/>
        <a:p>
          <a:endParaRPr lang="ru-RU"/>
        </a:p>
      </dgm:t>
    </dgm:pt>
    <dgm:pt modelId="{5969DE29-C33B-4A9F-BBC1-4B6FCFCBE8B6}" type="sibTrans" cxnId="{0C82B34C-074F-4F0B-8A7D-343F1F13E118}">
      <dgm:prSet/>
      <dgm:spPr/>
      <dgm:t>
        <a:bodyPr/>
        <a:lstStyle/>
        <a:p>
          <a:endParaRPr lang="ru-RU"/>
        </a:p>
      </dgm:t>
    </dgm:pt>
    <dgm:pt modelId="{8B510990-3DA8-45C6-B572-B75B99D5FBAA}">
      <dgm:prSet phldrT="[Текст]"/>
      <dgm:spPr/>
      <dgm:t>
        <a:bodyPr/>
        <a:lstStyle/>
        <a:p>
          <a:endParaRPr lang="ru-RU" dirty="0"/>
        </a:p>
      </dgm:t>
    </dgm:pt>
    <dgm:pt modelId="{172AA57C-C0A8-48EF-AD4A-D1259CD0EFBB}" type="parTrans" cxnId="{4EF59428-3830-4445-8D41-BA2956FC7976}">
      <dgm:prSet/>
      <dgm:spPr/>
      <dgm:t>
        <a:bodyPr/>
        <a:lstStyle/>
        <a:p>
          <a:endParaRPr lang="ru-RU"/>
        </a:p>
      </dgm:t>
    </dgm:pt>
    <dgm:pt modelId="{964DE5F9-1670-4948-8B81-8F0177758F74}" type="sibTrans" cxnId="{4EF59428-3830-4445-8D41-BA2956FC7976}">
      <dgm:prSet/>
      <dgm:spPr/>
      <dgm:t>
        <a:bodyPr/>
        <a:lstStyle/>
        <a:p>
          <a:endParaRPr lang="ru-RU"/>
        </a:p>
      </dgm:t>
    </dgm:pt>
    <dgm:pt modelId="{439AE930-C7CD-43A6-9F2D-288C53D4C4C9}">
      <dgm:prSet phldrT="[Текст]"/>
      <dgm:spPr/>
      <dgm:t>
        <a:bodyPr/>
        <a:lstStyle/>
        <a:p>
          <a:endParaRPr lang="ru-RU" sz="900" dirty="0"/>
        </a:p>
      </dgm:t>
    </dgm:pt>
    <dgm:pt modelId="{2454874A-C590-45A5-AE1B-AC849248F8B7}" type="parTrans" cxnId="{82C7B631-EF81-4E99-8A8A-8EC416A07320}">
      <dgm:prSet/>
      <dgm:spPr/>
      <dgm:t>
        <a:bodyPr/>
        <a:lstStyle/>
        <a:p>
          <a:endParaRPr lang="ru-RU"/>
        </a:p>
      </dgm:t>
    </dgm:pt>
    <dgm:pt modelId="{6847870A-6E55-41A4-87A3-B538498443DE}" type="sibTrans" cxnId="{82C7B631-EF81-4E99-8A8A-8EC416A07320}">
      <dgm:prSet/>
      <dgm:spPr/>
      <dgm:t>
        <a:bodyPr/>
        <a:lstStyle/>
        <a:p>
          <a:endParaRPr lang="ru-RU"/>
        </a:p>
      </dgm:t>
    </dgm:pt>
    <dgm:pt modelId="{C411D242-A61C-48D3-9635-C7757F1BEC3B}">
      <dgm:prSet phldrT="[Текст]" custT="1"/>
      <dgm:spPr/>
      <dgm:t>
        <a:bodyPr/>
        <a:lstStyle/>
        <a:p>
          <a:r>
            <a:rPr lang="ru-RU" sz="1600" dirty="0" smtClean="0"/>
            <a:t>Сертификация</a:t>
          </a:r>
          <a:endParaRPr lang="ru-RU" sz="1600" dirty="0"/>
        </a:p>
      </dgm:t>
    </dgm:pt>
    <dgm:pt modelId="{CBFFCB31-D926-45CA-A167-05FEADC681D2}" type="parTrans" cxnId="{8D2FA419-3586-42AF-BBDB-C67BA409B878}">
      <dgm:prSet/>
      <dgm:spPr/>
      <dgm:t>
        <a:bodyPr/>
        <a:lstStyle/>
        <a:p>
          <a:endParaRPr lang="ru-RU"/>
        </a:p>
      </dgm:t>
    </dgm:pt>
    <dgm:pt modelId="{A3F5251F-90AB-46CB-A49E-E4F3FC89513D}" type="sibTrans" cxnId="{8D2FA419-3586-42AF-BBDB-C67BA409B878}">
      <dgm:prSet/>
      <dgm:spPr/>
      <dgm:t>
        <a:bodyPr/>
        <a:lstStyle/>
        <a:p>
          <a:endParaRPr lang="ru-RU"/>
        </a:p>
      </dgm:t>
    </dgm:pt>
    <dgm:pt modelId="{80ABC514-37D4-4E51-B7CB-29B2304D57C9}">
      <dgm:prSet phldrT="[Текст]" custT="1"/>
      <dgm:spPr/>
      <dgm:t>
        <a:bodyPr/>
        <a:lstStyle/>
        <a:p>
          <a:r>
            <a:rPr lang="ru-RU" sz="1600" dirty="0" smtClean="0"/>
            <a:t>Заключение контрактов</a:t>
          </a:r>
          <a:endParaRPr lang="ru-RU" sz="1600" dirty="0"/>
        </a:p>
      </dgm:t>
    </dgm:pt>
    <dgm:pt modelId="{953C9893-8C6E-4759-82A5-BBC39728AF0E}" type="parTrans" cxnId="{E3FFF5CD-9212-44D0-AC08-E02B9F616AB6}">
      <dgm:prSet/>
      <dgm:spPr/>
      <dgm:t>
        <a:bodyPr/>
        <a:lstStyle/>
        <a:p>
          <a:endParaRPr lang="ru-RU"/>
        </a:p>
      </dgm:t>
    </dgm:pt>
    <dgm:pt modelId="{78B7E075-4753-4670-AEFB-721FCCA7A1CA}" type="sibTrans" cxnId="{E3FFF5CD-9212-44D0-AC08-E02B9F616AB6}">
      <dgm:prSet/>
      <dgm:spPr/>
      <dgm:t>
        <a:bodyPr/>
        <a:lstStyle/>
        <a:p>
          <a:endParaRPr lang="ru-RU"/>
        </a:p>
      </dgm:t>
    </dgm:pt>
    <dgm:pt modelId="{0EB04C48-69A4-4517-8447-BD36A3F227E5}">
      <dgm:prSet phldrT="[Текст]"/>
      <dgm:spPr/>
      <dgm:t>
        <a:bodyPr/>
        <a:lstStyle/>
        <a:p>
          <a:r>
            <a:rPr lang="ru-RU" dirty="0" smtClean="0"/>
            <a:t>Упаковка</a:t>
          </a:r>
          <a:endParaRPr lang="ru-RU" dirty="0"/>
        </a:p>
      </dgm:t>
    </dgm:pt>
    <dgm:pt modelId="{229D5A5F-C000-44BC-AC68-7D12DE3EEF28}" type="parTrans" cxnId="{06035242-F6CA-40D0-AEBB-27EECD63C5A1}">
      <dgm:prSet/>
      <dgm:spPr/>
      <dgm:t>
        <a:bodyPr/>
        <a:lstStyle/>
        <a:p>
          <a:endParaRPr lang="ru-RU"/>
        </a:p>
      </dgm:t>
    </dgm:pt>
    <dgm:pt modelId="{90F451A7-C3DC-4F82-9A30-04F20BC61593}" type="sibTrans" cxnId="{06035242-F6CA-40D0-AEBB-27EECD63C5A1}">
      <dgm:prSet/>
      <dgm:spPr/>
      <dgm:t>
        <a:bodyPr/>
        <a:lstStyle/>
        <a:p>
          <a:endParaRPr lang="ru-RU"/>
        </a:p>
      </dgm:t>
    </dgm:pt>
    <dgm:pt modelId="{AE5B8408-9FD6-4759-8249-14555A67CCCA}">
      <dgm:prSet phldrT="[Текст]"/>
      <dgm:spPr/>
      <dgm:t>
        <a:bodyPr/>
        <a:lstStyle/>
        <a:p>
          <a:endParaRPr lang="ru-RU" sz="900" dirty="0"/>
        </a:p>
      </dgm:t>
    </dgm:pt>
    <dgm:pt modelId="{8D2AE368-AFD1-43C9-858C-53239597D6D5}" type="parTrans" cxnId="{FEC85D16-4807-469D-A7DE-23E4C478C7C6}">
      <dgm:prSet/>
      <dgm:spPr/>
      <dgm:t>
        <a:bodyPr/>
        <a:lstStyle/>
        <a:p>
          <a:endParaRPr lang="ru-RU"/>
        </a:p>
      </dgm:t>
    </dgm:pt>
    <dgm:pt modelId="{9B1639BA-84C7-431B-BB78-30076BC9D727}" type="sibTrans" cxnId="{FEC85D16-4807-469D-A7DE-23E4C478C7C6}">
      <dgm:prSet/>
      <dgm:spPr/>
      <dgm:t>
        <a:bodyPr/>
        <a:lstStyle/>
        <a:p>
          <a:endParaRPr lang="ru-RU"/>
        </a:p>
      </dgm:t>
    </dgm:pt>
    <dgm:pt modelId="{826C233E-E90D-47A4-8AEC-BAE8546B8E62}">
      <dgm:prSet phldrT="[Текст]"/>
      <dgm:spPr/>
      <dgm:t>
        <a:bodyPr/>
        <a:lstStyle/>
        <a:p>
          <a:endParaRPr lang="ru-RU" dirty="0"/>
        </a:p>
      </dgm:t>
    </dgm:pt>
    <dgm:pt modelId="{9E6FD8AF-C433-4606-87E9-BAB726760BD5}" type="parTrans" cxnId="{45D5390B-F44D-4D27-B455-6E8C6ED3518F}">
      <dgm:prSet/>
      <dgm:spPr/>
      <dgm:t>
        <a:bodyPr/>
        <a:lstStyle/>
        <a:p>
          <a:endParaRPr lang="ru-RU"/>
        </a:p>
      </dgm:t>
    </dgm:pt>
    <dgm:pt modelId="{2252393F-D666-4029-BEB0-80459A48B12B}" type="sibTrans" cxnId="{45D5390B-F44D-4D27-B455-6E8C6ED3518F}">
      <dgm:prSet/>
      <dgm:spPr/>
      <dgm:t>
        <a:bodyPr/>
        <a:lstStyle/>
        <a:p>
          <a:endParaRPr lang="ru-RU"/>
        </a:p>
      </dgm:t>
    </dgm:pt>
    <dgm:pt modelId="{0DB26AB0-54C2-431C-BF9A-A3B24CDA5D91}">
      <dgm:prSet phldrT="[Текст]"/>
      <dgm:spPr/>
      <dgm:t>
        <a:bodyPr/>
        <a:lstStyle/>
        <a:p>
          <a:endParaRPr lang="ru-RU" dirty="0"/>
        </a:p>
      </dgm:t>
    </dgm:pt>
    <dgm:pt modelId="{9907905C-D729-4B22-9866-3C8706C77DD1}" type="parTrans" cxnId="{B15C2A6A-CD28-4082-A18D-6A2AF602A7DE}">
      <dgm:prSet/>
      <dgm:spPr/>
      <dgm:t>
        <a:bodyPr/>
        <a:lstStyle/>
        <a:p>
          <a:endParaRPr lang="ru-RU"/>
        </a:p>
      </dgm:t>
    </dgm:pt>
    <dgm:pt modelId="{BDFCDFA6-74FA-41BB-A354-098619D57440}" type="sibTrans" cxnId="{B15C2A6A-CD28-4082-A18D-6A2AF602A7DE}">
      <dgm:prSet/>
      <dgm:spPr/>
      <dgm:t>
        <a:bodyPr/>
        <a:lstStyle/>
        <a:p>
          <a:endParaRPr lang="ru-RU"/>
        </a:p>
      </dgm:t>
    </dgm:pt>
    <dgm:pt modelId="{C7946541-1B0A-4E2D-8B63-756398BFF64E}">
      <dgm:prSet phldrT="[Текст]"/>
      <dgm:spPr/>
      <dgm:t>
        <a:bodyPr/>
        <a:lstStyle/>
        <a:p>
          <a:r>
            <a:rPr lang="ru-RU" dirty="0" err="1" smtClean="0"/>
            <a:t>Получение.инв.кред</a:t>
          </a:r>
          <a:endParaRPr lang="ru-RU" dirty="0"/>
        </a:p>
      </dgm:t>
    </dgm:pt>
    <dgm:pt modelId="{F8F678DE-316C-437C-BDA1-86F08478A1E8}" type="parTrans" cxnId="{CEB6D92E-2C36-4735-A642-23544054C676}">
      <dgm:prSet/>
      <dgm:spPr/>
      <dgm:t>
        <a:bodyPr/>
        <a:lstStyle/>
        <a:p>
          <a:endParaRPr lang="ru-RU"/>
        </a:p>
      </dgm:t>
    </dgm:pt>
    <dgm:pt modelId="{66056665-BD70-4BCC-8560-CAC2CBE3A56C}" type="sibTrans" cxnId="{CEB6D92E-2C36-4735-A642-23544054C676}">
      <dgm:prSet/>
      <dgm:spPr/>
      <dgm:t>
        <a:bodyPr/>
        <a:lstStyle/>
        <a:p>
          <a:endParaRPr lang="ru-RU"/>
        </a:p>
      </dgm:t>
    </dgm:pt>
    <dgm:pt modelId="{5F081096-011D-47D7-8A5D-D9F21014860D}">
      <dgm:prSet phldrT="[Текст]" custT="1"/>
      <dgm:spPr/>
      <dgm:t>
        <a:bodyPr/>
        <a:lstStyle/>
        <a:p>
          <a:r>
            <a:rPr lang="ru-RU" sz="1600" dirty="0" smtClean="0"/>
            <a:t>Торговой бренд</a:t>
          </a:r>
          <a:endParaRPr lang="ru-RU" sz="1600" dirty="0"/>
        </a:p>
      </dgm:t>
    </dgm:pt>
    <dgm:pt modelId="{1A29E8FE-1392-4A17-B64C-1227E3729AEA}" type="parTrans" cxnId="{4F6A1A70-CDDE-42D0-8748-4A9152256FE6}">
      <dgm:prSet/>
      <dgm:spPr/>
      <dgm:t>
        <a:bodyPr/>
        <a:lstStyle/>
        <a:p>
          <a:endParaRPr lang="ru-RU"/>
        </a:p>
      </dgm:t>
    </dgm:pt>
    <dgm:pt modelId="{FF7FEEAE-77A5-4FC1-8052-18852EAC99A7}" type="sibTrans" cxnId="{4F6A1A70-CDDE-42D0-8748-4A9152256FE6}">
      <dgm:prSet/>
      <dgm:spPr/>
      <dgm:t>
        <a:bodyPr/>
        <a:lstStyle/>
        <a:p>
          <a:endParaRPr lang="ru-RU"/>
        </a:p>
      </dgm:t>
    </dgm:pt>
    <dgm:pt modelId="{70441E02-522A-41AB-AAA2-921258AA6CD5}">
      <dgm:prSet phldrT="[Текст]" custT="1"/>
      <dgm:spPr/>
      <dgm:t>
        <a:bodyPr/>
        <a:lstStyle/>
        <a:p>
          <a:endParaRPr lang="ru-RU" sz="1600" dirty="0"/>
        </a:p>
      </dgm:t>
    </dgm:pt>
    <dgm:pt modelId="{56E1D874-DD7E-4D47-9540-D44A8B90AB8D}" type="parTrans" cxnId="{595DFAB1-3E7D-4F17-81B3-3E14513AE151}">
      <dgm:prSet/>
      <dgm:spPr/>
      <dgm:t>
        <a:bodyPr/>
        <a:lstStyle/>
        <a:p>
          <a:endParaRPr lang="ru-RU"/>
        </a:p>
      </dgm:t>
    </dgm:pt>
    <dgm:pt modelId="{A6CFFB4C-8A08-4313-834C-B7F6C8488068}" type="sibTrans" cxnId="{595DFAB1-3E7D-4F17-81B3-3E14513AE151}">
      <dgm:prSet/>
      <dgm:spPr/>
      <dgm:t>
        <a:bodyPr/>
        <a:lstStyle/>
        <a:p>
          <a:endParaRPr lang="ru-RU"/>
        </a:p>
      </dgm:t>
    </dgm:pt>
    <dgm:pt modelId="{86CE114D-C044-4233-BC71-3EC619D81708}">
      <dgm:prSet phldrT="[Текст]" custT="1"/>
      <dgm:spPr/>
      <dgm:t>
        <a:bodyPr/>
        <a:lstStyle/>
        <a:p>
          <a:r>
            <a:rPr lang="ru-RU" sz="1600" dirty="0" smtClean="0"/>
            <a:t>Продажа</a:t>
          </a:r>
          <a:endParaRPr lang="ru-RU" sz="1600" dirty="0"/>
        </a:p>
      </dgm:t>
    </dgm:pt>
    <dgm:pt modelId="{A16B3B00-C5BF-4C5F-8B8A-CB8EC8316289}" type="parTrans" cxnId="{B0DE4AEF-9AEE-4F26-BD89-81FF2AFD43C1}">
      <dgm:prSet/>
      <dgm:spPr/>
      <dgm:t>
        <a:bodyPr/>
        <a:lstStyle/>
        <a:p>
          <a:endParaRPr lang="ru-RU"/>
        </a:p>
      </dgm:t>
    </dgm:pt>
    <dgm:pt modelId="{3A33D576-8584-4CEE-842B-F325ED88236B}" type="sibTrans" cxnId="{B0DE4AEF-9AEE-4F26-BD89-81FF2AFD43C1}">
      <dgm:prSet/>
      <dgm:spPr/>
      <dgm:t>
        <a:bodyPr/>
        <a:lstStyle/>
        <a:p>
          <a:endParaRPr lang="ru-RU"/>
        </a:p>
      </dgm:t>
    </dgm:pt>
    <dgm:pt modelId="{C281437A-73AD-4D58-8132-685656C2E9A9}">
      <dgm:prSet phldrT="[Текст]"/>
      <dgm:spPr/>
      <dgm:t>
        <a:bodyPr/>
        <a:lstStyle/>
        <a:p>
          <a:endParaRPr lang="ru-RU" dirty="0"/>
        </a:p>
      </dgm:t>
    </dgm:pt>
    <dgm:pt modelId="{D2E5EC37-F320-4543-A4FA-380972762B81}" type="parTrans" cxnId="{D505492A-FA3D-4FA7-86DA-5A7CCACDC2B5}">
      <dgm:prSet/>
      <dgm:spPr/>
      <dgm:t>
        <a:bodyPr/>
        <a:lstStyle/>
        <a:p>
          <a:endParaRPr lang="ru-RU"/>
        </a:p>
      </dgm:t>
    </dgm:pt>
    <dgm:pt modelId="{4A4C0178-5F7A-4855-86F9-27920AEAC489}" type="sibTrans" cxnId="{D505492A-FA3D-4FA7-86DA-5A7CCACDC2B5}">
      <dgm:prSet/>
      <dgm:spPr/>
      <dgm:t>
        <a:bodyPr/>
        <a:lstStyle/>
        <a:p>
          <a:endParaRPr lang="ru-RU"/>
        </a:p>
      </dgm:t>
    </dgm:pt>
    <dgm:pt modelId="{C0BDBD7C-A12A-4ED6-976E-5548977B846B}">
      <dgm:prSet phldrT="[Текст]"/>
      <dgm:spPr/>
      <dgm:t>
        <a:bodyPr/>
        <a:lstStyle/>
        <a:p>
          <a:endParaRPr lang="ru-RU" dirty="0"/>
        </a:p>
      </dgm:t>
    </dgm:pt>
    <dgm:pt modelId="{1DFD9FE1-7402-48D8-A62A-847E3F00AE17}" type="parTrans" cxnId="{AD03E42B-B084-4AF7-99C7-331A755887FF}">
      <dgm:prSet/>
      <dgm:spPr/>
      <dgm:t>
        <a:bodyPr/>
        <a:lstStyle/>
        <a:p>
          <a:endParaRPr lang="ru-RU"/>
        </a:p>
      </dgm:t>
    </dgm:pt>
    <dgm:pt modelId="{F27BCB6F-D4A4-4ED7-8270-C413F259965B}" type="sibTrans" cxnId="{AD03E42B-B084-4AF7-99C7-331A755887FF}">
      <dgm:prSet/>
      <dgm:spPr/>
      <dgm:t>
        <a:bodyPr/>
        <a:lstStyle/>
        <a:p>
          <a:endParaRPr lang="ru-RU"/>
        </a:p>
      </dgm:t>
    </dgm:pt>
    <dgm:pt modelId="{DCA5E039-D174-49C2-9C65-5CE12554F7B2}" type="pres">
      <dgm:prSet presAssocID="{B2330C4F-6314-432B-8E61-B2F259745D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1D3AAF-CF68-434D-BFF5-4594104879BA}" type="pres">
      <dgm:prSet presAssocID="{B2330C4F-6314-432B-8E61-B2F259745D9B}" presName="tSp" presStyleCnt="0"/>
      <dgm:spPr/>
    </dgm:pt>
    <dgm:pt modelId="{6C5A64D5-35DF-47A0-B0F2-79F62D535372}" type="pres">
      <dgm:prSet presAssocID="{B2330C4F-6314-432B-8E61-B2F259745D9B}" presName="bSp" presStyleCnt="0"/>
      <dgm:spPr/>
    </dgm:pt>
    <dgm:pt modelId="{EA6B697E-9808-4B41-AE57-5D9534BF8C2A}" type="pres">
      <dgm:prSet presAssocID="{B2330C4F-6314-432B-8E61-B2F259745D9B}" presName="process" presStyleCnt="0"/>
      <dgm:spPr/>
    </dgm:pt>
    <dgm:pt modelId="{BCA66A13-BC63-462D-909A-F14CD2B3FC45}" type="pres">
      <dgm:prSet presAssocID="{63CBA8B6-7202-4F2F-8DD6-9539FF788DFC}" presName="composite1" presStyleCnt="0"/>
      <dgm:spPr/>
    </dgm:pt>
    <dgm:pt modelId="{2867DB91-66BA-45F4-8FC6-BB8619E332E2}" type="pres">
      <dgm:prSet presAssocID="{63CBA8B6-7202-4F2F-8DD6-9539FF788DFC}" presName="dummyNode1" presStyleLbl="node1" presStyleIdx="0" presStyleCnt="3"/>
      <dgm:spPr/>
    </dgm:pt>
    <dgm:pt modelId="{3B199BE6-F96F-4C64-B81D-CA66E8636C82}" type="pres">
      <dgm:prSet presAssocID="{63CBA8B6-7202-4F2F-8DD6-9539FF788DFC}" presName="childNode1" presStyleLbl="bgAcc1" presStyleIdx="0" presStyleCnt="3" custLinFactNeighborX="9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AC800-0ED0-4273-AED4-36489AA12D66}" type="pres">
      <dgm:prSet presAssocID="{63CBA8B6-7202-4F2F-8DD6-9539FF788DF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AC2D3-E3E0-45E6-A813-801E3F1919E5}" type="pres">
      <dgm:prSet presAssocID="{63CBA8B6-7202-4F2F-8DD6-9539FF788DFC}" presName="parentNode1" presStyleLbl="node1" presStyleIdx="0" presStyleCnt="3" custLinFactY="-100000" custLinFactNeighborX="224" custLinFactNeighborY="-1377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6EA66-9B62-4A27-8498-8AFA0D9475C3}" type="pres">
      <dgm:prSet presAssocID="{63CBA8B6-7202-4F2F-8DD6-9539FF788DFC}" presName="connSite1" presStyleCnt="0"/>
      <dgm:spPr/>
    </dgm:pt>
    <dgm:pt modelId="{79296C02-D7B1-43B6-BD1F-B4D23CABC898}" type="pres">
      <dgm:prSet presAssocID="{6197A6E2-25CC-411B-A030-CEEEC5DCAFCF}" presName="Name9" presStyleLbl="sibTrans2D1" presStyleIdx="0" presStyleCnt="2" custAng="9039636" custFlipHor="1" custScaleX="110461" custLinFactNeighborX="-10399" custLinFactNeighborY="-5639"/>
      <dgm:spPr/>
      <dgm:t>
        <a:bodyPr/>
        <a:lstStyle/>
        <a:p>
          <a:endParaRPr lang="ru-RU"/>
        </a:p>
      </dgm:t>
    </dgm:pt>
    <dgm:pt modelId="{8D9013AE-BC09-4DF3-A2C4-FDF146E08719}" type="pres">
      <dgm:prSet presAssocID="{60C9FB13-A400-4281-9951-AF91677F7E02}" presName="composite2" presStyleCnt="0"/>
      <dgm:spPr/>
    </dgm:pt>
    <dgm:pt modelId="{32497189-8148-442E-ABEF-5B515A823AF9}" type="pres">
      <dgm:prSet presAssocID="{60C9FB13-A400-4281-9951-AF91677F7E02}" presName="dummyNode2" presStyleLbl="node1" presStyleIdx="0" presStyleCnt="3"/>
      <dgm:spPr/>
    </dgm:pt>
    <dgm:pt modelId="{84D574C3-B724-40DB-81B7-EF2A783F0621}" type="pres">
      <dgm:prSet presAssocID="{60C9FB13-A400-4281-9951-AF91677F7E02}" presName="childNode2" presStyleLbl="bgAcc1" presStyleIdx="1" presStyleCnt="3" custScaleY="118300" custLinFactNeighborY="131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C374C-F936-48BB-BB5C-2E8DDEDD325E}" type="pres">
      <dgm:prSet presAssocID="{60C9FB13-A400-4281-9951-AF91677F7E02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4F26BE-4198-4BD7-8D9F-ACAC0D7C956E}" type="pres">
      <dgm:prSet presAssocID="{60C9FB13-A400-4281-9951-AF91677F7E02}" presName="parentNode2" presStyleLbl="node1" presStyleIdx="1" presStyleCnt="3" custLinFactNeighborX="-69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32CE1-AD1B-4155-A375-9B39F0EECF41}" type="pres">
      <dgm:prSet presAssocID="{60C9FB13-A400-4281-9951-AF91677F7E02}" presName="connSite2" presStyleCnt="0"/>
      <dgm:spPr/>
    </dgm:pt>
    <dgm:pt modelId="{9F8D6ED4-AB66-4254-93E1-B762D6D11750}" type="pres">
      <dgm:prSet presAssocID="{711A0CEC-8E9E-406D-B9C4-E8C43ED75817}" presName="Name18" presStyleLbl="sibTrans2D1" presStyleIdx="1" presStyleCnt="2" custAng="20761572" custScaleX="100315" custScaleY="88817" custLinFactNeighborX="1802" custLinFactNeighborY="-15186"/>
      <dgm:spPr/>
      <dgm:t>
        <a:bodyPr/>
        <a:lstStyle/>
        <a:p>
          <a:endParaRPr lang="ru-RU"/>
        </a:p>
      </dgm:t>
    </dgm:pt>
    <dgm:pt modelId="{46CEF1BA-8E11-4958-9117-9164FE155941}" type="pres">
      <dgm:prSet presAssocID="{AA8627A7-914C-40A1-AC60-46BFCB841EFB}" presName="composite1" presStyleCnt="0"/>
      <dgm:spPr/>
    </dgm:pt>
    <dgm:pt modelId="{16BF419F-42FF-4D98-B59A-2E59C2D7BAFF}" type="pres">
      <dgm:prSet presAssocID="{AA8627A7-914C-40A1-AC60-46BFCB841EFB}" presName="dummyNode1" presStyleLbl="node1" presStyleIdx="1" presStyleCnt="3"/>
      <dgm:spPr/>
    </dgm:pt>
    <dgm:pt modelId="{9B80EDEB-FF25-4EAA-B9F8-3CCB5D97BC34}" type="pres">
      <dgm:prSet presAssocID="{AA8627A7-914C-40A1-AC60-46BFCB841EFB}" presName="childNode1" presStyleLbl="bgAcc1" presStyleIdx="2" presStyleCnt="3" custScaleY="146755" custLinFactNeighborY="15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B0659-0D34-4932-9120-73F609CB2A6D}" type="pres">
      <dgm:prSet presAssocID="{AA8627A7-914C-40A1-AC60-46BFCB841EFB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2EB94-1A28-47F0-BC84-717D5014B194}" type="pres">
      <dgm:prSet presAssocID="{AA8627A7-914C-40A1-AC60-46BFCB841EFB}" presName="parentNode1" presStyleLbl="node1" presStyleIdx="2" presStyleCnt="3" custLinFactY="-100000" custLinFactNeighborX="-9333" custLinFactNeighborY="-1741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C9DFC1-D372-44D9-B331-8893B196D430}" type="pres">
      <dgm:prSet presAssocID="{AA8627A7-914C-40A1-AC60-46BFCB841EFB}" presName="connSite1" presStyleCnt="0"/>
      <dgm:spPr/>
    </dgm:pt>
  </dgm:ptLst>
  <dgm:cxnLst>
    <dgm:cxn modelId="{4D30C9EA-C58A-46DB-A338-A442456EBC75}" type="presOf" srcId="{70441E02-522A-41AB-AAA2-921258AA6CD5}" destId="{9B80EDEB-FF25-4EAA-B9F8-3CCB5D97BC34}" srcOrd="0" destOrd="1" presId="urn:microsoft.com/office/officeart/2005/8/layout/hProcess4"/>
    <dgm:cxn modelId="{AF7070B6-62E3-4CDB-A6E6-6C319737BC56}" srcId="{63CBA8B6-7202-4F2F-8DD6-9539FF788DFC}" destId="{05B89505-3E21-46BE-98D6-1F8C32DA5166}" srcOrd="3" destOrd="0" parTransId="{CEE8A7FA-74B1-46F1-BBDC-7E8537F9F158}" sibTransId="{2DA3E563-87D1-4EFA-AF03-0C27C4C211B3}"/>
    <dgm:cxn modelId="{4F6A1A70-CDDE-42D0-8748-4A9152256FE6}" srcId="{AA8627A7-914C-40A1-AC60-46BFCB841EFB}" destId="{5F081096-011D-47D7-8A5D-D9F21014860D}" srcOrd="4" destOrd="0" parTransId="{1A29E8FE-1392-4A17-B64C-1227E3729AEA}" sibTransId="{FF7FEEAE-77A5-4FC1-8052-18852EAC99A7}"/>
    <dgm:cxn modelId="{B0DE4AEF-9AEE-4F26-BD89-81FF2AFD43C1}" srcId="{AA8627A7-914C-40A1-AC60-46BFCB841EFB}" destId="{86CE114D-C044-4233-BC71-3EC619D81708}" srcOrd="6" destOrd="0" parTransId="{A16B3B00-C5BF-4C5F-8B8A-CB8EC8316289}" sibTransId="{3A33D576-8584-4CEE-842B-F325ED88236B}"/>
    <dgm:cxn modelId="{A336E735-8EF3-4532-9E62-5B9AA7F91E61}" type="presOf" srcId="{80ABC514-37D4-4E51-B7CB-29B2304D57C9}" destId="{9B80EDEB-FF25-4EAA-B9F8-3CCB5D97BC34}" srcOrd="0" destOrd="5" presId="urn:microsoft.com/office/officeart/2005/8/layout/hProcess4"/>
    <dgm:cxn modelId="{BC8E5A46-606D-41EB-97C1-4CBD4A8741A7}" type="presOf" srcId="{71D5396A-9CD9-4919-B3FB-8C1D0E2E7275}" destId="{9B80EDEB-FF25-4EAA-B9F8-3CCB5D97BC34}" srcOrd="0" destOrd="2" presId="urn:microsoft.com/office/officeart/2005/8/layout/hProcess4"/>
    <dgm:cxn modelId="{0F5D88F4-6316-4B7B-AEC6-EAA17D16D70A}" type="presOf" srcId="{439AE930-C7CD-43A6-9F2D-288C53D4C4C9}" destId="{F94B0659-0D34-4932-9120-73F609CB2A6D}" srcOrd="1" destOrd="7" presId="urn:microsoft.com/office/officeart/2005/8/layout/hProcess4"/>
    <dgm:cxn modelId="{C8E5C8A1-D006-4051-BBD1-B10529445456}" type="presOf" srcId="{05B89505-3E21-46BE-98D6-1F8C32DA5166}" destId="{3B199BE6-F96F-4C64-B81D-CA66E8636C82}" srcOrd="0" destOrd="3" presId="urn:microsoft.com/office/officeart/2005/8/layout/hProcess4"/>
    <dgm:cxn modelId="{33970237-B25C-4F90-94E5-AC6C0CBFF06A}" type="presOf" srcId="{439AE930-C7CD-43A6-9F2D-288C53D4C4C9}" destId="{9B80EDEB-FF25-4EAA-B9F8-3CCB5D97BC34}" srcOrd="0" destOrd="7" presId="urn:microsoft.com/office/officeart/2005/8/layout/hProcess4"/>
    <dgm:cxn modelId="{11DFABEE-A995-43C0-9418-16C5DF015785}" type="presOf" srcId="{C411D242-A61C-48D3-9635-C7757F1BEC3B}" destId="{9B80EDEB-FF25-4EAA-B9F8-3CCB5D97BC34}" srcOrd="0" destOrd="3" presId="urn:microsoft.com/office/officeart/2005/8/layout/hProcess4"/>
    <dgm:cxn modelId="{C5D75B89-4B70-4052-B062-2E3B99F523D1}" type="presOf" srcId="{AE5B8408-9FD6-4759-8249-14555A67CCCA}" destId="{9B80EDEB-FF25-4EAA-B9F8-3CCB5D97BC34}" srcOrd="0" destOrd="0" presId="urn:microsoft.com/office/officeart/2005/8/layout/hProcess4"/>
    <dgm:cxn modelId="{57A434D4-3AFD-49D8-8115-F0EADD484FE5}" srcId="{60C9FB13-A400-4281-9951-AF91677F7E02}" destId="{5D7F2374-08F6-4555-BC5B-5A363CA90444}" srcOrd="1" destOrd="0" parTransId="{BE388D95-F0E8-4A9A-8093-DBA13616C892}" sibTransId="{9107B18C-ACC8-450C-86AF-B6A84D52F867}"/>
    <dgm:cxn modelId="{D505492A-FA3D-4FA7-86DA-5A7CCACDC2B5}" srcId="{60C9FB13-A400-4281-9951-AF91677F7E02}" destId="{C281437A-73AD-4D58-8132-685656C2E9A9}" srcOrd="0" destOrd="0" parTransId="{D2E5EC37-F320-4543-A4FA-380972762B81}" sibTransId="{4A4C0178-5F7A-4855-86F9-27920AEAC489}"/>
    <dgm:cxn modelId="{FD6A0CDB-B5DA-4E70-BED9-F2338B5A39C4}" type="presOf" srcId="{86CE114D-C044-4233-BC71-3EC619D81708}" destId="{9B80EDEB-FF25-4EAA-B9F8-3CCB5D97BC34}" srcOrd="0" destOrd="6" presId="urn:microsoft.com/office/officeart/2005/8/layout/hProcess4"/>
    <dgm:cxn modelId="{06035242-F6CA-40D0-AEBB-27EECD63C5A1}" srcId="{60C9FB13-A400-4281-9951-AF91677F7E02}" destId="{0EB04C48-69A4-4517-8447-BD36A3F227E5}" srcOrd="2" destOrd="0" parTransId="{229D5A5F-C000-44BC-AC68-7D12DE3EEF28}" sibTransId="{90F451A7-C3DC-4F82-9A30-04F20BC61593}"/>
    <dgm:cxn modelId="{63CDC7AA-241E-4CBA-9F6C-31715D46D7D1}" type="presOf" srcId="{70441E02-522A-41AB-AAA2-921258AA6CD5}" destId="{F94B0659-0D34-4932-9120-73F609CB2A6D}" srcOrd="1" destOrd="1" presId="urn:microsoft.com/office/officeart/2005/8/layout/hProcess4"/>
    <dgm:cxn modelId="{F0C2B4EC-2CCA-450A-A981-2FCCE3B804A2}" type="presOf" srcId="{C0BDBD7C-A12A-4ED6-976E-5548977B846B}" destId="{3B199BE6-F96F-4C64-B81D-CA66E8636C82}" srcOrd="0" destOrd="4" presId="urn:microsoft.com/office/officeart/2005/8/layout/hProcess4"/>
    <dgm:cxn modelId="{8432316D-EDB9-47E5-B9BF-1995D5758065}" type="presOf" srcId="{AE5B8408-9FD6-4759-8249-14555A67CCCA}" destId="{F94B0659-0D34-4932-9120-73F609CB2A6D}" srcOrd="1" destOrd="0" presId="urn:microsoft.com/office/officeart/2005/8/layout/hProcess4"/>
    <dgm:cxn modelId="{A98AAE3C-2F19-4DFE-917D-69E9BBD02B3D}" type="presOf" srcId="{826C233E-E90D-47A4-8AEC-BAE8546B8E62}" destId="{3B199BE6-F96F-4C64-B81D-CA66E8636C82}" srcOrd="0" destOrd="0" presId="urn:microsoft.com/office/officeart/2005/8/layout/hProcess4"/>
    <dgm:cxn modelId="{27B799FB-9F7A-431D-B639-D7F137586D6E}" type="presOf" srcId="{71D5396A-9CD9-4919-B3FB-8C1D0E2E7275}" destId="{F94B0659-0D34-4932-9120-73F609CB2A6D}" srcOrd="1" destOrd="2" presId="urn:microsoft.com/office/officeart/2005/8/layout/hProcess4"/>
    <dgm:cxn modelId="{6363BCB2-D115-4D6A-B330-3830E8E50EEE}" type="presOf" srcId="{0DB26AB0-54C2-431C-BF9A-A3B24CDA5D91}" destId="{3B199BE6-F96F-4C64-B81D-CA66E8636C82}" srcOrd="0" destOrd="1" presId="urn:microsoft.com/office/officeart/2005/8/layout/hProcess4"/>
    <dgm:cxn modelId="{7F80713B-0FAC-43D7-86AD-BA3D179B4D28}" srcId="{B2330C4F-6314-432B-8E61-B2F259745D9B}" destId="{63CBA8B6-7202-4F2F-8DD6-9539FF788DFC}" srcOrd="0" destOrd="0" parTransId="{DCDC9A55-8F30-43AD-87D7-A382DFAED7F5}" sibTransId="{6197A6E2-25CC-411B-A030-CEEEC5DCAFCF}"/>
    <dgm:cxn modelId="{A212EBB4-4EF9-4B15-BC3F-A1BF4278B315}" type="presOf" srcId="{05B89505-3E21-46BE-98D6-1F8C32DA5166}" destId="{AD5AC800-0ED0-4273-AED4-36489AA12D66}" srcOrd="1" destOrd="3" presId="urn:microsoft.com/office/officeart/2005/8/layout/hProcess4"/>
    <dgm:cxn modelId="{523FB5C3-6C8B-49CB-BD68-097EEA4F6921}" type="presOf" srcId="{C281437A-73AD-4D58-8132-685656C2E9A9}" destId="{84D574C3-B724-40DB-81B7-EF2A783F0621}" srcOrd="0" destOrd="0" presId="urn:microsoft.com/office/officeart/2005/8/layout/hProcess4"/>
    <dgm:cxn modelId="{A6BC90A5-1501-4B1A-AFC9-BEB3699EF299}" type="presOf" srcId="{C411D242-A61C-48D3-9635-C7757F1BEC3B}" destId="{F94B0659-0D34-4932-9120-73F609CB2A6D}" srcOrd="1" destOrd="3" presId="urn:microsoft.com/office/officeart/2005/8/layout/hProcess4"/>
    <dgm:cxn modelId="{117CAC6F-8300-4064-8386-794E0BEA29DD}" type="presOf" srcId="{C7946541-1B0A-4E2D-8B63-756398BFF64E}" destId="{3B199BE6-F96F-4C64-B81D-CA66E8636C82}" srcOrd="0" destOrd="2" presId="urn:microsoft.com/office/officeart/2005/8/layout/hProcess4"/>
    <dgm:cxn modelId="{67DFB3CC-9787-4F66-9686-AF01C88A8697}" srcId="{B2330C4F-6314-432B-8E61-B2F259745D9B}" destId="{AA8627A7-914C-40A1-AC60-46BFCB841EFB}" srcOrd="2" destOrd="0" parTransId="{C1E41866-6FED-4580-AAC3-9AAD98121B6F}" sibTransId="{4A903932-A269-4393-BFD0-AAFC5D19AB89}"/>
    <dgm:cxn modelId="{505DBE98-53F5-46ED-9BFC-25394111A800}" type="presOf" srcId="{63CBA8B6-7202-4F2F-8DD6-9539FF788DFC}" destId="{BB1AC2D3-E3E0-45E6-A813-801E3F1919E5}" srcOrd="0" destOrd="0" presId="urn:microsoft.com/office/officeart/2005/8/layout/hProcess4"/>
    <dgm:cxn modelId="{473DC4A7-9D5A-4B54-8410-1532EEA28B3B}" type="presOf" srcId="{5F081096-011D-47D7-8A5D-D9F21014860D}" destId="{F94B0659-0D34-4932-9120-73F609CB2A6D}" srcOrd="1" destOrd="4" presId="urn:microsoft.com/office/officeart/2005/8/layout/hProcess4"/>
    <dgm:cxn modelId="{AD03E42B-B084-4AF7-99C7-331A755887FF}" srcId="{63CBA8B6-7202-4F2F-8DD6-9539FF788DFC}" destId="{C0BDBD7C-A12A-4ED6-976E-5548977B846B}" srcOrd="4" destOrd="0" parTransId="{1DFD9FE1-7402-48D8-A62A-847E3F00AE17}" sibTransId="{F27BCB6F-D4A4-4ED7-8270-C413F259965B}"/>
    <dgm:cxn modelId="{2B24633D-7D8A-4A47-9E55-8887E5AC7935}" type="presOf" srcId="{60C9FB13-A400-4281-9951-AF91677F7E02}" destId="{6D4F26BE-4198-4BD7-8D9F-ACAC0D7C956E}" srcOrd="0" destOrd="0" presId="urn:microsoft.com/office/officeart/2005/8/layout/hProcess4"/>
    <dgm:cxn modelId="{B15C2A6A-CD28-4082-A18D-6A2AF602A7DE}" srcId="{63CBA8B6-7202-4F2F-8DD6-9539FF788DFC}" destId="{0DB26AB0-54C2-431C-BF9A-A3B24CDA5D91}" srcOrd="1" destOrd="0" parTransId="{9907905C-D729-4B22-9866-3C8706C77DD1}" sibTransId="{BDFCDFA6-74FA-41BB-A354-098619D57440}"/>
    <dgm:cxn modelId="{FBEA8589-5316-407A-84AB-A5A2042143D0}" type="presOf" srcId="{5F081096-011D-47D7-8A5D-D9F21014860D}" destId="{9B80EDEB-FF25-4EAA-B9F8-3CCB5D97BC34}" srcOrd="0" destOrd="4" presId="urn:microsoft.com/office/officeart/2005/8/layout/hProcess4"/>
    <dgm:cxn modelId="{E3FFF5CD-9212-44D0-AC08-E02B9F616AB6}" srcId="{AA8627A7-914C-40A1-AC60-46BFCB841EFB}" destId="{80ABC514-37D4-4E51-B7CB-29B2304D57C9}" srcOrd="5" destOrd="0" parTransId="{953C9893-8C6E-4759-82A5-BBC39728AF0E}" sibTransId="{78B7E075-4753-4670-AEFB-721FCCA7A1CA}"/>
    <dgm:cxn modelId="{8D2FA419-3586-42AF-BBDB-C67BA409B878}" srcId="{AA8627A7-914C-40A1-AC60-46BFCB841EFB}" destId="{C411D242-A61C-48D3-9635-C7757F1BEC3B}" srcOrd="3" destOrd="0" parTransId="{CBFFCB31-D926-45CA-A167-05FEADC681D2}" sibTransId="{A3F5251F-90AB-46CB-A49E-E4F3FC89513D}"/>
    <dgm:cxn modelId="{7517B6BF-B429-48C8-A3D2-338F4E5C9ABB}" type="presOf" srcId="{826C233E-E90D-47A4-8AEC-BAE8546B8E62}" destId="{AD5AC800-0ED0-4273-AED4-36489AA12D66}" srcOrd="1" destOrd="0" presId="urn:microsoft.com/office/officeart/2005/8/layout/hProcess4"/>
    <dgm:cxn modelId="{FEC85D16-4807-469D-A7DE-23E4C478C7C6}" srcId="{AA8627A7-914C-40A1-AC60-46BFCB841EFB}" destId="{AE5B8408-9FD6-4759-8249-14555A67CCCA}" srcOrd="0" destOrd="0" parTransId="{8D2AE368-AFD1-43C9-858C-53239597D6D5}" sibTransId="{9B1639BA-84C7-431B-BB78-30076BC9D727}"/>
    <dgm:cxn modelId="{595DFAB1-3E7D-4F17-81B3-3E14513AE151}" srcId="{AA8627A7-914C-40A1-AC60-46BFCB841EFB}" destId="{70441E02-522A-41AB-AAA2-921258AA6CD5}" srcOrd="1" destOrd="0" parTransId="{56E1D874-DD7E-4D47-9540-D44A8B90AB8D}" sibTransId="{A6CFFB4C-8A08-4313-834C-B7F6C8488068}"/>
    <dgm:cxn modelId="{15F6719F-48E9-47D4-A649-21B05D841C88}" type="presOf" srcId="{0EB04C48-69A4-4517-8447-BD36A3F227E5}" destId="{84D574C3-B724-40DB-81B7-EF2A783F0621}" srcOrd="0" destOrd="2" presId="urn:microsoft.com/office/officeart/2005/8/layout/hProcess4"/>
    <dgm:cxn modelId="{C5B9C187-0687-4C01-AA90-BC8826F72167}" type="presOf" srcId="{0DB26AB0-54C2-431C-BF9A-A3B24CDA5D91}" destId="{AD5AC800-0ED0-4273-AED4-36489AA12D66}" srcOrd="1" destOrd="1" presId="urn:microsoft.com/office/officeart/2005/8/layout/hProcess4"/>
    <dgm:cxn modelId="{DFAA1CCA-C1AA-4976-8837-E7F74933BF9A}" type="presOf" srcId="{6197A6E2-25CC-411B-A030-CEEEC5DCAFCF}" destId="{79296C02-D7B1-43B6-BD1F-B4D23CABC898}" srcOrd="0" destOrd="0" presId="urn:microsoft.com/office/officeart/2005/8/layout/hProcess4"/>
    <dgm:cxn modelId="{C2C19F8F-0C7A-4458-86E1-9AC5B0178102}" type="presOf" srcId="{711A0CEC-8E9E-406D-B9C4-E8C43ED75817}" destId="{9F8D6ED4-AB66-4254-93E1-B762D6D11750}" srcOrd="0" destOrd="0" presId="urn:microsoft.com/office/officeart/2005/8/layout/hProcess4"/>
    <dgm:cxn modelId="{F88F5F66-775E-4B66-AD04-22616D5ECE08}" type="presOf" srcId="{8B510990-3DA8-45C6-B572-B75B99D5FBAA}" destId="{AD5AC800-0ED0-4273-AED4-36489AA12D66}" srcOrd="1" destOrd="5" presId="urn:microsoft.com/office/officeart/2005/8/layout/hProcess4"/>
    <dgm:cxn modelId="{54F16C1B-417F-4583-A767-32FC68163E20}" type="presOf" srcId="{AA8627A7-914C-40A1-AC60-46BFCB841EFB}" destId="{8D42EB94-1A28-47F0-BC84-717D5014B194}" srcOrd="0" destOrd="0" presId="urn:microsoft.com/office/officeart/2005/8/layout/hProcess4"/>
    <dgm:cxn modelId="{82C7B631-EF81-4E99-8A8A-8EC416A07320}" srcId="{AA8627A7-914C-40A1-AC60-46BFCB841EFB}" destId="{439AE930-C7CD-43A6-9F2D-288C53D4C4C9}" srcOrd="7" destOrd="0" parTransId="{2454874A-C590-45A5-AE1B-AC849248F8B7}" sibTransId="{6847870A-6E55-41A4-87A3-B538498443DE}"/>
    <dgm:cxn modelId="{93FC68FF-6B79-4769-92B5-E20B6A9E6B3A}" type="presOf" srcId="{0EB04C48-69A4-4517-8447-BD36A3F227E5}" destId="{2F2C374C-F936-48BB-BB5C-2E8DDEDD325E}" srcOrd="1" destOrd="2" presId="urn:microsoft.com/office/officeart/2005/8/layout/hProcess4"/>
    <dgm:cxn modelId="{445D8369-FB97-481F-BFB5-63087CF05AB2}" type="presOf" srcId="{5D7F2374-08F6-4555-BC5B-5A363CA90444}" destId="{84D574C3-B724-40DB-81B7-EF2A783F0621}" srcOrd="0" destOrd="1" presId="urn:microsoft.com/office/officeart/2005/8/layout/hProcess4"/>
    <dgm:cxn modelId="{CF163E50-179A-4AFE-8289-736FB25A8737}" type="presOf" srcId="{C7946541-1B0A-4E2D-8B63-756398BFF64E}" destId="{AD5AC800-0ED0-4273-AED4-36489AA12D66}" srcOrd="1" destOrd="2" presId="urn:microsoft.com/office/officeart/2005/8/layout/hProcess4"/>
    <dgm:cxn modelId="{DE4D4496-7A40-47EF-84E1-151E6993D3F0}" type="presOf" srcId="{C0BDBD7C-A12A-4ED6-976E-5548977B846B}" destId="{AD5AC800-0ED0-4273-AED4-36489AA12D66}" srcOrd="1" destOrd="4" presId="urn:microsoft.com/office/officeart/2005/8/layout/hProcess4"/>
    <dgm:cxn modelId="{B3F29809-B870-43A9-A3A5-CC0E5BB286B2}" type="presOf" srcId="{86CE114D-C044-4233-BC71-3EC619D81708}" destId="{F94B0659-0D34-4932-9120-73F609CB2A6D}" srcOrd="1" destOrd="6" presId="urn:microsoft.com/office/officeart/2005/8/layout/hProcess4"/>
    <dgm:cxn modelId="{6A31BE9D-2976-4D18-BB0E-C2CFFD7B3C57}" srcId="{B2330C4F-6314-432B-8E61-B2F259745D9B}" destId="{60C9FB13-A400-4281-9951-AF91677F7E02}" srcOrd="1" destOrd="0" parTransId="{45F65799-F573-4700-96FE-BBF8013958D8}" sibTransId="{711A0CEC-8E9E-406D-B9C4-E8C43ED75817}"/>
    <dgm:cxn modelId="{4EF59428-3830-4445-8D41-BA2956FC7976}" srcId="{63CBA8B6-7202-4F2F-8DD6-9539FF788DFC}" destId="{8B510990-3DA8-45C6-B572-B75B99D5FBAA}" srcOrd="5" destOrd="0" parTransId="{172AA57C-C0A8-48EF-AD4A-D1259CD0EFBB}" sibTransId="{964DE5F9-1670-4948-8B81-8F0177758F74}"/>
    <dgm:cxn modelId="{F370F825-6BD1-4C30-A8B3-00721916C64B}" type="presOf" srcId="{8B510990-3DA8-45C6-B572-B75B99D5FBAA}" destId="{3B199BE6-F96F-4C64-B81D-CA66E8636C82}" srcOrd="0" destOrd="5" presId="urn:microsoft.com/office/officeart/2005/8/layout/hProcess4"/>
    <dgm:cxn modelId="{D46B9D89-5C0B-4A20-82FD-DF1D9F45E78E}" type="presOf" srcId="{80ABC514-37D4-4E51-B7CB-29B2304D57C9}" destId="{F94B0659-0D34-4932-9120-73F609CB2A6D}" srcOrd="1" destOrd="5" presId="urn:microsoft.com/office/officeart/2005/8/layout/hProcess4"/>
    <dgm:cxn modelId="{E81591FA-873C-4188-A58E-99442D912724}" type="presOf" srcId="{B2330C4F-6314-432B-8E61-B2F259745D9B}" destId="{DCA5E039-D174-49C2-9C65-5CE12554F7B2}" srcOrd="0" destOrd="0" presId="urn:microsoft.com/office/officeart/2005/8/layout/hProcess4"/>
    <dgm:cxn modelId="{E5B6F3BB-CF6A-4AD9-B305-D1CE107715F8}" type="presOf" srcId="{5D7F2374-08F6-4555-BC5B-5A363CA90444}" destId="{2F2C374C-F936-48BB-BB5C-2E8DDEDD325E}" srcOrd="1" destOrd="1" presId="urn:microsoft.com/office/officeart/2005/8/layout/hProcess4"/>
    <dgm:cxn modelId="{CEB6D92E-2C36-4735-A642-23544054C676}" srcId="{63CBA8B6-7202-4F2F-8DD6-9539FF788DFC}" destId="{C7946541-1B0A-4E2D-8B63-756398BFF64E}" srcOrd="2" destOrd="0" parTransId="{F8F678DE-316C-437C-BDA1-86F08478A1E8}" sibTransId="{66056665-BD70-4BCC-8560-CAC2CBE3A56C}"/>
    <dgm:cxn modelId="{0C82B34C-074F-4F0B-8A7D-343F1F13E118}" srcId="{AA8627A7-914C-40A1-AC60-46BFCB841EFB}" destId="{71D5396A-9CD9-4919-B3FB-8C1D0E2E7275}" srcOrd="2" destOrd="0" parTransId="{32F695FB-D4C3-4486-8A1D-96CBEE834E15}" sibTransId="{5969DE29-C33B-4A9F-BBC1-4B6FCFCBE8B6}"/>
    <dgm:cxn modelId="{B82D8EDB-BCE0-4AFB-B4AD-79987FC0D5BB}" type="presOf" srcId="{C281437A-73AD-4D58-8132-685656C2E9A9}" destId="{2F2C374C-F936-48BB-BB5C-2E8DDEDD325E}" srcOrd="1" destOrd="0" presId="urn:microsoft.com/office/officeart/2005/8/layout/hProcess4"/>
    <dgm:cxn modelId="{45D5390B-F44D-4D27-B455-6E8C6ED3518F}" srcId="{63CBA8B6-7202-4F2F-8DD6-9539FF788DFC}" destId="{826C233E-E90D-47A4-8AEC-BAE8546B8E62}" srcOrd="0" destOrd="0" parTransId="{9E6FD8AF-C433-4606-87E9-BAB726760BD5}" sibTransId="{2252393F-D666-4029-BEB0-80459A48B12B}"/>
    <dgm:cxn modelId="{7C4CC554-EDBA-498A-93FD-1321DEC6C744}" type="presParOf" srcId="{DCA5E039-D174-49C2-9C65-5CE12554F7B2}" destId="{A11D3AAF-CF68-434D-BFF5-4594104879BA}" srcOrd="0" destOrd="0" presId="urn:microsoft.com/office/officeart/2005/8/layout/hProcess4"/>
    <dgm:cxn modelId="{2A09622A-8EDD-4229-A3DE-5093A020B614}" type="presParOf" srcId="{DCA5E039-D174-49C2-9C65-5CE12554F7B2}" destId="{6C5A64D5-35DF-47A0-B0F2-79F62D535372}" srcOrd="1" destOrd="0" presId="urn:microsoft.com/office/officeart/2005/8/layout/hProcess4"/>
    <dgm:cxn modelId="{B9772707-3228-417D-9D88-132A584FFBA1}" type="presParOf" srcId="{DCA5E039-D174-49C2-9C65-5CE12554F7B2}" destId="{EA6B697E-9808-4B41-AE57-5D9534BF8C2A}" srcOrd="2" destOrd="0" presId="urn:microsoft.com/office/officeart/2005/8/layout/hProcess4"/>
    <dgm:cxn modelId="{7BE311A3-3384-4F1B-8DC0-E8D6B414643E}" type="presParOf" srcId="{EA6B697E-9808-4B41-AE57-5D9534BF8C2A}" destId="{BCA66A13-BC63-462D-909A-F14CD2B3FC45}" srcOrd="0" destOrd="0" presId="urn:microsoft.com/office/officeart/2005/8/layout/hProcess4"/>
    <dgm:cxn modelId="{8301964E-8E97-4686-B3FF-F04240A6B236}" type="presParOf" srcId="{BCA66A13-BC63-462D-909A-F14CD2B3FC45}" destId="{2867DB91-66BA-45F4-8FC6-BB8619E332E2}" srcOrd="0" destOrd="0" presId="urn:microsoft.com/office/officeart/2005/8/layout/hProcess4"/>
    <dgm:cxn modelId="{3DF32ECC-B0B8-4C21-9CEA-C36881D45BFB}" type="presParOf" srcId="{BCA66A13-BC63-462D-909A-F14CD2B3FC45}" destId="{3B199BE6-F96F-4C64-B81D-CA66E8636C82}" srcOrd="1" destOrd="0" presId="urn:microsoft.com/office/officeart/2005/8/layout/hProcess4"/>
    <dgm:cxn modelId="{2A004FB2-B127-458D-B301-5D2EBA916BDC}" type="presParOf" srcId="{BCA66A13-BC63-462D-909A-F14CD2B3FC45}" destId="{AD5AC800-0ED0-4273-AED4-36489AA12D66}" srcOrd="2" destOrd="0" presId="urn:microsoft.com/office/officeart/2005/8/layout/hProcess4"/>
    <dgm:cxn modelId="{BEB75D0F-DAC6-449C-B75A-876156265619}" type="presParOf" srcId="{BCA66A13-BC63-462D-909A-F14CD2B3FC45}" destId="{BB1AC2D3-E3E0-45E6-A813-801E3F1919E5}" srcOrd="3" destOrd="0" presId="urn:microsoft.com/office/officeart/2005/8/layout/hProcess4"/>
    <dgm:cxn modelId="{932B0557-99DB-41C7-A65F-00291A1B261C}" type="presParOf" srcId="{BCA66A13-BC63-462D-909A-F14CD2B3FC45}" destId="{A976EA66-9B62-4A27-8498-8AFA0D9475C3}" srcOrd="4" destOrd="0" presId="urn:microsoft.com/office/officeart/2005/8/layout/hProcess4"/>
    <dgm:cxn modelId="{65183ACE-076C-4E1A-994B-24C8A2916ED9}" type="presParOf" srcId="{EA6B697E-9808-4B41-AE57-5D9534BF8C2A}" destId="{79296C02-D7B1-43B6-BD1F-B4D23CABC898}" srcOrd="1" destOrd="0" presId="urn:microsoft.com/office/officeart/2005/8/layout/hProcess4"/>
    <dgm:cxn modelId="{205B2C3B-0498-4FED-B984-A7969BAC951E}" type="presParOf" srcId="{EA6B697E-9808-4B41-AE57-5D9534BF8C2A}" destId="{8D9013AE-BC09-4DF3-A2C4-FDF146E08719}" srcOrd="2" destOrd="0" presId="urn:microsoft.com/office/officeart/2005/8/layout/hProcess4"/>
    <dgm:cxn modelId="{7D7BF952-91D4-4A02-8D29-5E66C4BB307B}" type="presParOf" srcId="{8D9013AE-BC09-4DF3-A2C4-FDF146E08719}" destId="{32497189-8148-442E-ABEF-5B515A823AF9}" srcOrd="0" destOrd="0" presId="urn:microsoft.com/office/officeart/2005/8/layout/hProcess4"/>
    <dgm:cxn modelId="{46394F8B-365F-43ED-8D7A-263E5525CD52}" type="presParOf" srcId="{8D9013AE-BC09-4DF3-A2C4-FDF146E08719}" destId="{84D574C3-B724-40DB-81B7-EF2A783F0621}" srcOrd="1" destOrd="0" presId="urn:microsoft.com/office/officeart/2005/8/layout/hProcess4"/>
    <dgm:cxn modelId="{F02CAFAC-C649-4141-B550-386929F16EC7}" type="presParOf" srcId="{8D9013AE-BC09-4DF3-A2C4-FDF146E08719}" destId="{2F2C374C-F936-48BB-BB5C-2E8DDEDD325E}" srcOrd="2" destOrd="0" presId="urn:microsoft.com/office/officeart/2005/8/layout/hProcess4"/>
    <dgm:cxn modelId="{DE39CF4E-2E87-4A3B-82CA-D672B51DD646}" type="presParOf" srcId="{8D9013AE-BC09-4DF3-A2C4-FDF146E08719}" destId="{6D4F26BE-4198-4BD7-8D9F-ACAC0D7C956E}" srcOrd="3" destOrd="0" presId="urn:microsoft.com/office/officeart/2005/8/layout/hProcess4"/>
    <dgm:cxn modelId="{F1535378-30B9-452F-9A8E-C30FC9A56545}" type="presParOf" srcId="{8D9013AE-BC09-4DF3-A2C4-FDF146E08719}" destId="{FFF32CE1-AD1B-4155-A375-9B39F0EECF41}" srcOrd="4" destOrd="0" presId="urn:microsoft.com/office/officeart/2005/8/layout/hProcess4"/>
    <dgm:cxn modelId="{42E91E83-192D-43CB-986E-CE018F4D9F3C}" type="presParOf" srcId="{EA6B697E-9808-4B41-AE57-5D9534BF8C2A}" destId="{9F8D6ED4-AB66-4254-93E1-B762D6D11750}" srcOrd="3" destOrd="0" presId="urn:microsoft.com/office/officeart/2005/8/layout/hProcess4"/>
    <dgm:cxn modelId="{7FB76A57-0D50-4663-9181-64DDFA97C2D5}" type="presParOf" srcId="{EA6B697E-9808-4B41-AE57-5D9534BF8C2A}" destId="{46CEF1BA-8E11-4958-9117-9164FE155941}" srcOrd="4" destOrd="0" presId="urn:microsoft.com/office/officeart/2005/8/layout/hProcess4"/>
    <dgm:cxn modelId="{1CA74379-E08F-4E01-BB13-B12A428F4C49}" type="presParOf" srcId="{46CEF1BA-8E11-4958-9117-9164FE155941}" destId="{16BF419F-42FF-4D98-B59A-2E59C2D7BAFF}" srcOrd="0" destOrd="0" presId="urn:microsoft.com/office/officeart/2005/8/layout/hProcess4"/>
    <dgm:cxn modelId="{330602A0-4866-413C-9D6B-645DA0811CEF}" type="presParOf" srcId="{46CEF1BA-8E11-4958-9117-9164FE155941}" destId="{9B80EDEB-FF25-4EAA-B9F8-3CCB5D97BC34}" srcOrd="1" destOrd="0" presId="urn:microsoft.com/office/officeart/2005/8/layout/hProcess4"/>
    <dgm:cxn modelId="{D8925A91-49BF-4937-AA6D-6564C5D52509}" type="presParOf" srcId="{46CEF1BA-8E11-4958-9117-9164FE155941}" destId="{F94B0659-0D34-4932-9120-73F609CB2A6D}" srcOrd="2" destOrd="0" presId="urn:microsoft.com/office/officeart/2005/8/layout/hProcess4"/>
    <dgm:cxn modelId="{B9FD5C7D-B767-413F-BDCF-69BFE9E8EE4F}" type="presParOf" srcId="{46CEF1BA-8E11-4958-9117-9164FE155941}" destId="{8D42EB94-1A28-47F0-BC84-717D5014B194}" srcOrd="3" destOrd="0" presId="urn:microsoft.com/office/officeart/2005/8/layout/hProcess4"/>
    <dgm:cxn modelId="{F912565D-14E8-4E02-B0D2-73558A0EE2B9}" type="presParOf" srcId="{46CEF1BA-8E11-4958-9117-9164FE155941}" destId="{DEC9DFC1-D372-44D9-B331-8893B196D43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199BE6-F96F-4C64-B81D-CA66E8636C82}">
      <dsp:nvSpPr>
        <dsp:cNvPr id="0" name=""/>
        <dsp:cNvSpPr/>
      </dsp:nvSpPr>
      <dsp:spPr>
        <a:xfrm>
          <a:off x="206527" y="1323912"/>
          <a:ext cx="2240538" cy="1847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err="1" smtClean="0"/>
            <a:t>Получение.инв.кред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Переработка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206527" y="1323912"/>
        <a:ext cx="2240538" cy="1451980"/>
      </dsp:txXfrm>
    </dsp:sp>
    <dsp:sp modelId="{79296C02-D7B1-43B6-BD1F-B4D23CABC898}">
      <dsp:nvSpPr>
        <dsp:cNvPr id="0" name=""/>
        <dsp:cNvSpPr/>
      </dsp:nvSpPr>
      <dsp:spPr>
        <a:xfrm rot="12560364" flipH="1">
          <a:off x="797254" y="248587"/>
          <a:ext cx="3853556" cy="3488612"/>
        </a:xfrm>
        <a:prstGeom prst="leftCircularArrow">
          <a:avLst>
            <a:gd name="adj1" fmla="val 2059"/>
            <a:gd name="adj2" fmla="val 246962"/>
            <a:gd name="adj3" fmla="val 4856204"/>
            <a:gd name="adj4" fmla="val 11858220"/>
            <a:gd name="adj5" fmla="val 240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1AC2D3-E3E0-45E6-A813-801E3F1919E5}">
      <dsp:nvSpPr>
        <dsp:cNvPr id="0" name=""/>
        <dsp:cNvSpPr/>
      </dsp:nvSpPr>
      <dsp:spPr>
        <a:xfrm>
          <a:off x="502846" y="892700"/>
          <a:ext cx="1991589" cy="791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12 сельский </a:t>
          </a:r>
          <a:r>
            <a:rPr lang="ru-RU" sz="2400" kern="1200" dirty="0" err="1" smtClean="0"/>
            <a:t>кооп</a:t>
          </a:r>
          <a:r>
            <a:rPr lang="ru-RU" sz="2400" kern="1200" dirty="0" smtClean="0"/>
            <a:t>.</a:t>
          </a:r>
          <a:endParaRPr lang="ru-RU" sz="2400" kern="1200" dirty="0"/>
        </a:p>
      </dsp:txBody>
      <dsp:txXfrm>
        <a:off x="502846" y="892700"/>
        <a:ext cx="1991589" cy="791989"/>
      </dsp:txXfrm>
    </dsp:sp>
    <dsp:sp modelId="{84D574C3-B724-40DB-81B7-EF2A783F0621}">
      <dsp:nvSpPr>
        <dsp:cNvPr id="0" name=""/>
        <dsp:cNvSpPr/>
      </dsp:nvSpPr>
      <dsp:spPr>
        <a:xfrm>
          <a:off x="2831956" y="1396752"/>
          <a:ext cx="2240538" cy="2186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Формирование товаров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Упаковка</a:t>
          </a:r>
          <a:endParaRPr lang="ru-RU" sz="1300" kern="1200" dirty="0"/>
        </a:p>
      </dsp:txBody>
      <dsp:txXfrm>
        <a:off x="2831956" y="1865214"/>
        <a:ext cx="2240538" cy="1717693"/>
      </dsp:txXfrm>
    </dsp:sp>
    <dsp:sp modelId="{9F8D6ED4-AB66-4254-93E1-B762D6D11750}">
      <dsp:nvSpPr>
        <dsp:cNvPr id="0" name=""/>
        <dsp:cNvSpPr/>
      </dsp:nvSpPr>
      <dsp:spPr>
        <a:xfrm rot="20761572">
          <a:off x="3889922" y="17117"/>
          <a:ext cx="2897828" cy="2565682"/>
        </a:xfrm>
        <a:prstGeom prst="circularArrow">
          <a:avLst>
            <a:gd name="adj1" fmla="val 2486"/>
            <a:gd name="adj2" fmla="val 301199"/>
            <a:gd name="adj3" fmla="val 19934865"/>
            <a:gd name="adj4" fmla="val 12987085"/>
            <a:gd name="adj5" fmla="val 29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4F26BE-4198-4BD7-8D9F-ACAC0D7C956E}">
      <dsp:nvSpPr>
        <dsp:cNvPr id="0" name=""/>
        <dsp:cNvSpPr/>
      </dsp:nvSpPr>
      <dsp:spPr>
        <a:xfrm>
          <a:off x="3191776" y="926709"/>
          <a:ext cx="1991589" cy="791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3 Обл.кооп</a:t>
          </a:r>
          <a:endParaRPr lang="ru-RU" sz="2400" kern="1200" dirty="0"/>
        </a:p>
      </dsp:txBody>
      <dsp:txXfrm>
        <a:off x="3191776" y="926709"/>
        <a:ext cx="1991589" cy="791989"/>
      </dsp:txXfrm>
    </dsp:sp>
    <dsp:sp modelId="{9B80EDEB-FF25-4EAA-B9F8-3CCB5D97BC34}">
      <dsp:nvSpPr>
        <dsp:cNvPr id="0" name=""/>
        <dsp:cNvSpPr/>
      </dsp:nvSpPr>
      <dsp:spPr>
        <a:xfrm>
          <a:off x="5663424" y="1180721"/>
          <a:ext cx="2240538" cy="27119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Анализ рынков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Сертификация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Торговой бренд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Заключение контрактов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Продажа</a:t>
          </a:r>
          <a:endParaRPr lang="ru-RU" sz="16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</dsp:txBody>
      <dsp:txXfrm>
        <a:off x="5663424" y="1180721"/>
        <a:ext cx="2240538" cy="2130854"/>
      </dsp:txXfrm>
    </dsp:sp>
    <dsp:sp modelId="{8D42EB94-1A28-47F0-BC84-717D5014B194}">
      <dsp:nvSpPr>
        <dsp:cNvPr id="0" name=""/>
        <dsp:cNvSpPr/>
      </dsp:nvSpPr>
      <dsp:spPr>
        <a:xfrm>
          <a:off x="5975447" y="604661"/>
          <a:ext cx="1991589" cy="791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Центр.кооп</a:t>
          </a:r>
          <a:endParaRPr lang="ru-RU" sz="2400" kern="1200" dirty="0"/>
        </a:p>
      </dsp:txBody>
      <dsp:txXfrm>
        <a:off x="5975447" y="604661"/>
        <a:ext cx="1991589" cy="791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ru-RU"/>
              <a:t>27/06   2012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A3F4E59-E64D-4559-9583-C6A26966D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6151164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ru-RU"/>
              <a:t>27/06   2012</a:t>
            </a: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B6C1C7D-108B-4D4C-8C08-676EE0CEA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571566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5670B1-77E2-4B1B-AE17-52C63DCA64EF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0485" name="Дата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ru-RU"/>
              <a:t>27/06   2012</a:t>
            </a:r>
          </a:p>
        </p:txBody>
      </p:sp>
      <p:sp>
        <p:nvSpPr>
          <p:cNvPr id="20486" name="Верхний колонтитул 5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4181530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3288" y="741363"/>
            <a:ext cx="4929187" cy="36972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56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986D3B-C1A9-4D95-A2A9-B7E6F7D20BE0}" type="slidenum">
              <a:rPr lang="ja-JP" altLang="en-US" smtClean="0"/>
              <a:pPr/>
              <a:t>7</a:t>
            </a:fld>
            <a:endParaRPr lang="en-US" altLang="ja-JP" smtClean="0"/>
          </a:p>
        </p:txBody>
      </p:sp>
    </p:spTree>
    <p:extLst>
      <p:ext uri="{BB962C8B-B14F-4D97-AF65-F5344CB8AC3E}">
        <p14:creationId xmlns="" xmlns:p14="http://schemas.microsoft.com/office/powerpoint/2010/main" val="102171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B08C32-956E-4370-BFF3-0714F8E5BE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FBF3C-99FD-4D54-90D8-B591B6D32B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15D3FAD6-72E6-4FCF-BF8B-AD4A817B80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5A2A5ED-4B46-44A1-9FC0-CAB58538F0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BAB563EC-AFE4-4C38-9844-DDAFCCF4C5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9379D77A-9E0A-49F6-A02F-FF15F1C10A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93CF48-652F-4751-8073-D0D55EA5F1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4CB1CFF-9E25-49E9-AFA4-A608040444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93F75C-42CE-4E2F-945D-8D06338E49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7F521F07-12F6-4DD3-833D-09AFE327EC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007D027-2305-46F7-90E1-D44770ED3D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71" r:id="rId1"/>
    <p:sldLayoutId id="2147485172" r:id="rId2"/>
    <p:sldLayoutId id="2147485173" r:id="rId3"/>
    <p:sldLayoutId id="2147485174" r:id="rId4"/>
    <p:sldLayoutId id="2147485175" r:id="rId5"/>
    <p:sldLayoutId id="2147485176" r:id="rId6"/>
    <p:sldLayoutId id="2147485177" r:id="rId7"/>
    <p:sldLayoutId id="2147485178" r:id="rId8"/>
    <p:sldLayoutId id="2147485179" r:id="rId9"/>
    <p:sldLayoutId id="2147485180" r:id="rId10"/>
    <p:sldLayoutId id="214748518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666873"/>
            <a:ext cx="2411412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Кыргызстан </a:t>
            </a:r>
            <a:r>
              <a:rPr lang="ru-RU" sz="4000" b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Кооперативдер</a:t>
            </a:r>
            <a:r>
              <a:rPr lang="ru-RU" sz="4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Союзу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7A9EF44-8824-4A49-9BD8-ABAFDB346376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12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latin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latin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latin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latin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latin typeface="Times New Roman" pitchFamily="18" charset="0"/>
            </a:endParaRPr>
          </a:p>
          <a:p>
            <a:pPr marL="1071563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err="1" smtClean="0">
                <a:latin typeface="Cambria Math" pitchFamily="18" charset="0"/>
                <a:ea typeface="Cambria Math" pitchFamily="18" charset="0"/>
              </a:rPr>
              <a:t>Кыргыз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Республикасы,</a:t>
            </a:r>
          </a:p>
          <a:p>
            <a:pPr marL="1071563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Бишкек шаары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, Киев  </a:t>
            </a:r>
            <a:r>
              <a:rPr lang="ru-RU" sz="2400" dirty="0" err="1" smtClean="0">
                <a:latin typeface="Cambria Math" pitchFamily="18" charset="0"/>
                <a:ea typeface="Cambria Math" pitchFamily="18" charset="0"/>
              </a:rPr>
              <a:t>көчөөсү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96 а, </a:t>
            </a:r>
            <a:r>
              <a:rPr lang="ru-RU" sz="2400" dirty="0" err="1" smtClean="0">
                <a:latin typeface="Cambria Math" pitchFamily="18" charset="0"/>
                <a:ea typeface="Cambria Math" pitchFamily="18" charset="0"/>
              </a:rPr>
              <a:t>каб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 714</a:t>
            </a:r>
          </a:p>
          <a:p>
            <a:pPr marL="1071563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Тел. +996 (312)  46-13-65</a:t>
            </a:r>
          </a:p>
          <a:p>
            <a:pPr marL="1071563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Факс: 461365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 marL="1071563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e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-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mail</a:t>
            </a:r>
            <a:r>
              <a:rPr lang="ru-RU" sz="2400" dirty="0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ckk_@mail.ru</a:t>
            </a:r>
            <a:endParaRPr lang="ru-RU" sz="2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3286116" y="1643050"/>
            <a:ext cx="5462597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ru-RU" sz="32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err="1" smtClean="0">
                <a:latin typeface="Cambria Math" pitchFamily="18" charset="0"/>
                <a:ea typeface="Cambria Math" pitchFamily="18" charset="0"/>
              </a:rPr>
              <a:t>Күчүбүз</a:t>
            </a:r>
            <a:r>
              <a:rPr lang="ru-RU" sz="3200" b="1" dirty="0" err="1">
                <a:latin typeface="Cambria Math" pitchFamily="18" charset="0"/>
                <a:ea typeface="Cambria Math" pitchFamily="18" charset="0"/>
              </a:rPr>
              <a:t>,  ишибиз</a:t>
            </a:r>
            <a:r>
              <a:rPr lang="ru-RU" sz="3200" b="1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3200" b="1" dirty="0" err="1">
                <a:latin typeface="Cambria Math" pitchFamily="18" charset="0"/>
                <a:ea typeface="Cambria Math" pitchFamily="18" charset="0"/>
              </a:rPr>
              <a:t>бирдикте</a:t>
            </a:r>
            <a:endParaRPr lang="ru-RU" sz="3200" b="1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Cambria Math" pitchFamily="18" charset="0"/>
                <a:ea typeface="Cambria Math" pitchFamily="18" charset="0"/>
              </a:rPr>
              <a:t>1. Ар </a:t>
            </a:r>
            <a:r>
              <a:rPr lang="ru-RU" sz="3600" dirty="0" err="1" smtClean="0">
                <a:latin typeface="Cambria Math" pitchFamily="18" charset="0"/>
                <a:ea typeface="Cambria Math" pitchFamily="18" charset="0"/>
              </a:rPr>
              <a:t>кандай</a:t>
            </a:r>
            <a:r>
              <a:rPr lang="ru-RU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600" dirty="0" err="1" smtClean="0">
                <a:latin typeface="Cambria Math" pitchFamily="18" charset="0"/>
                <a:ea typeface="Cambria Math" pitchFamily="18" charset="0"/>
              </a:rPr>
              <a:t>аталыштагы</a:t>
            </a:r>
            <a:r>
              <a:rPr lang="ru-RU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600" dirty="0" err="1" smtClean="0">
                <a:latin typeface="Cambria Math" pitchFamily="18" charset="0"/>
                <a:ea typeface="Cambria Math" pitchFamily="18" charset="0"/>
              </a:rPr>
              <a:t>кооперативдердин</a:t>
            </a:r>
            <a:r>
              <a:rPr lang="ru-RU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600" dirty="0" err="1" smtClean="0">
                <a:latin typeface="Cambria Math" pitchFamily="18" charset="0"/>
                <a:ea typeface="Cambria Math" pitchFamily="18" charset="0"/>
              </a:rPr>
              <a:t>аталыштарын</a:t>
            </a:r>
            <a:r>
              <a:rPr lang="ru-RU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600" dirty="0" err="1" smtClean="0">
                <a:latin typeface="Cambria Math" pitchFamily="18" charset="0"/>
                <a:ea typeface="Cambria Math" pitchFamily="18" charset="0"/>
              </a:rPr>
              <a:t>бир</a:t>
            </a:r>
            <a:r>
              <a:rPr lang="ru-RU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600" dirty="0" err="1" smtClean="0">
                <a:latin typeface="Cambria Math" pitchFamily="18" charset="0"/>
                <a:ea typeface="Cambria Math" pitchFamily="18" charset="0"/>
              </a:rPr>
              <a:t>түшүнүкө алып</a:t>
            </a:r>
            <a:r>
              <a:rPr lang="ru-RU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600" dirty="0" err="1" smtClean="0">
                <a:latin typeface="Cambria Math" pitchFamily="18" charset="0"/>
                <a:ea typeface="Cambria Math" pitchFamily="18" charset="0"/>
              </a:rPr>
              <a:t>келуу</a:t>
            </a:r>
            <a:r>
              <a:rPr lang="ru-RU" sz="3600" dirty="0" smtClean="0">
                <a:latin typeface="Cambria Math" pitchFamily="18" charset="0"/>
                <a:ea typeface="Cambria Math" pitchFamily="18" charset="0"/>
              </a:rPr>
              <a:t> –б.а. </a:t>
            </a:r>
            <a:r>
              <a:rPr lang="ru-RU" sz="3600" dirty="0" err="1" smtClean="0">
                <a:latin typeface="Cambria Math" pitchFamily="18" charset="0"/>
                <a:ea typeface="Cambria Math" pitchFamily="18" charset="0"/>
              </a:rPr>
              <a:t>мыйзам</a:t>
            </a:r>
            <a:r>
              <a:rPr lang="ru-RU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600" dirty="0" err="1" smtClean="0">
                <a:latin typeface="Cambria Math" pitchFamily="18" charset="0"/>
                <a:ea typeface="Cambria Math" pitchFamily="18" charset="0"/>
              </a:rPr>
              <a:t>базана</a:t>
            </a:r>
            <a:r>
              <a:rPr lang="ru-RU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600" dirty="0" err="1" smtClean="0">
                <a:latin typeface="Cambria Math" pitchFamily="18" charset="0"/>
                <a:ea typeface="Cambria Math" pitchFamily="18" charset="0"/>
              </a:rPr>
              <a:t>байланышкан</a:t>
            </a:r>
            <a:r>
              <a:rPr lang="ru-RU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600" dirty="0" err="1" smtClean="0">
                <a:latin typeface="Cambria Math" pitchFamily="18" charset="0"/>
                <a:ea typeface="Cambria Math" pitchFamily="18" charset="0"/>
              </a:rPr>
              <a:t>маселерди</a:t>
            </a:r>
            <a:r>
              <a:rPr lang="ru-RU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600" dirty="0" err="1" smtClean="0">
                <a:latin typeface="Cambria Math" pitchFamily="18" charset="0"/>
                <a:ea typeface="Cambria Math" pitchFamily="18" charset="0"/>
              </a:rPr>
              <a:t>жөнгө салуу</a:t>
            </a:r>
            <a:r>
              <a:rPr lang="ru-RU" sz="3600" dirty="0" smtClean="0"/>
              <a:t> 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(сельхоз кооператив, семенной кооператив, производственный кооператив,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переработывающий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, сервисный кооператив,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товардык-сервистик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кооператив ж.б.,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техсервис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121444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43042" y="228600"/>
            <a:ext cx="712300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Программа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эмнелерди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камтыш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керек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?</a:t>
            </a:r>
            <a:endParaRPr lang="ru-RU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2.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Маалымат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таркатуу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методикалык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кызматтар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жана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окуу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, консультация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иштерин</a:t>
            </a:r>
            <a:endParaRPr lang="ru-RU" sz="3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3.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Налого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соцфонд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тарифине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жана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жерге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байланышкан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маселелерин</a:t>
            </a:r>
            <a:endParaRPr lang="ru-RU" sz="3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4. Финансы-кредит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жана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инвестиция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маселерин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5.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Сатуу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жана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жабдуу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маселерин</a:t>
            </a:r>
            <a:endParaRPr lang="ru-RU" sz="3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6.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Камсыздоо</a:t>
            </a:r>
            <a:endParaRPr lang="ru-RU" sz="30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5728"/>
            <a:ext cx="121444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28728" y="228600"/>
            <a:ext cx="733732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Программа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эмнелерди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камтыш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керек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?</a:t>
            </a:r>
            <a:endParaRPr lang="ru-RU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Программа </a:t>
            </a:r>
            <a:r>
              <a:rPr lang="ru-RU" dirty="0" err="1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эмнелерди</a:t>
            </a:r>
            <a:r>
              <a:rPr lang="ru-RU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камтыш</a:t>
            </a:r>
            <a:r>
              <a:rPr lang="ru-RU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керек</a:t>
            </a:r>
            <a:r>
              <a:rPr lang="ru-RU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?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Кооперативдер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системасынын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негизги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зөгүн төмөнкү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багыт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түзөт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6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1.Финансы-кредит </a:t>
            </a:r>
            <a:r>
              <a:rPr lang="ru-RU" sz="3600" dirty="0" err="1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жана</a:t>
            </a:r>
            <a:r>
              <a:rPr lang="ru-RU" sz="3600" dirty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инвестиция </a:t>
            </a:r>
            <a:r>
              <a:rPr lang="ru-RU" sz="36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2. </a:t>
            </a:r>
            <a:r>
              <a:rPr lang="ru-RU" sz="3600" dirty="0" err="1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Сатуу</a:t>
            </a:r>
            <a:r>
              <a:rPr lang="ru-RU" sz="3600" dirty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жана</a:t>
            </a:r>
            <a:r>
              <a:rPr lang="ru-RU" sz="3600" dirty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жабдуу</a:t>
            </a:r>
            <a:r>
              <a:rPr lang="ru-RU" sz="3600" dirty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endParaRPr lang="ru-RU" sz="3600" dirty="0" smtClean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Калган </a:t>
            </a:r>
            <a:r>
              <a:rPr lang="ru-RU" sz="36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багыттарды</a:t>
            </a:r>
            <a:r>
              <a:rPr lang="ru-RU" sz="36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көмөкчү </a:t>
            </a:r>
            <a:r>
              <a:rPr lang="ru-RU" sz="36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катары </a:t>
            </a:r>
            <a:r>
              <a:rPr lang="ru-RU" sz="36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эсептесек</a:t>
            </a:r>
            <a:r>
              <a:rPr lang="ru-RU" sz="36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болот.</a:t>
            </a:r>
            <a:endParaRPr lang="ru-RU" sz="3600" dirty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3413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107157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Book Antiqua" pitchFamily="18" charset="0"/>
              </a:rPr>
              <a:t>Ожидаемые результаты </a:t>
            </a:r>
            <a:br>
              <a:rPr lang="ru-RU" sz="3200" b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Book Antiqua" pitchFamily="18" charset="0"/>
              </a:rPr>
              <a:t>(создание кооперативной структуры и  их системы)</a:t>
            </a:r>
            <a:endParaRPr lang="ru-RU" sz="27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357430"/>
            <a:ext cx="2071702" cy="11430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Менеджмент</a:t>
            </a:r>
            <a:r>
              <a:rPr lang="en-US" b="1" dirty="0" smtClean="0">
                <a:solidFill>
                  <a:srgbClr val="7030A0"/>
                </a:solidFill>
              </a:rPr>
              <a:t>/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консультация, обучение, аудит и информация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2357430"/>
            <a:ext cx="2071702" cy="11430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Торговля/</a:t>
            </a:r>
            <a:r>
              <a:rPr lang="ru-RU" dirty="0" smtClean="0">
                <a:solidFill>
                  <a:schemeClr val="tx1"/>
                </a:solidFill>
              </a:rPr>
              <a:t>снабжение </a:t>
            </a:r>
            <a:r>
              <a:rPr lang="ru-RU" dirty="0" smtClean="0"/>
              <a:t>и сбыт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58016" y="2357430"/>
            <a:ext cx="1928826" cy="114300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Взаимное страхование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2357430"/>
            <a:ext cx="1928826" cy="11430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smtClean="0">
                <a:solidFill>
                  <a:srgbClr val="002060"/>
                </a:solidFill>
              </a:rPr>
              <a:t>Кредитование и  </a:t>
            </a:r>
            <a:r>
              <a:rPr lang="ru-RU" b="1" dirty="0" smtClean="0">
                <a:solidFill>
                  <a:srgbClr val="002060"/>
                </a:solidFill>
              </a:rPr>
              <a:t>депозит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>
            <a:off x="1393009" y="3500438"/>
            <a:ext cx="0" cy="4949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714348" y="4000504"/>
            <a:ext cx="7572428" cy="9286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Региональные (федерации) </a:t>
            </a:r>
            <a:r>
              <a:rPr lang="ru-RU" sz="2000" dirty="0" smtClean="0"/>
              <a:t>комплексные и специализированные кооперативы </a:t>
            </a:r>
            <a:r>
              <a:rPr lang="ru-RU" sz="2000" i="1" dirty="0" smtClean="0"/>
              <a:t>(в состав входит несколько сельских кооперативов)</a:t>
            </a:r>
            <a:endParaRPr lang="ru-RU" sz="2000" i="1" dirty="0"/>
          </a:p>
        </p:txBody>
      </p:sp>
      <p:cxnSp>
        <p:nvCxnSpPr>
          <p:cNvPr id="21" name="Прямая со стрелкой 20"/>
          <p:cNvCxnSpPr>
            <a:stCxn id="10" idx="2"/>
          </p:cNvCxnSpPr>
          <p:nvPr/>
        </p:nvCxnSpPr>
        <p:spPr>
          <a:xfrm>
            <a:off x="3536149" y="3500438"/>
            <a:ext cx="0" cy="4949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2"/>
          </p:cNvCxnSpPr>
          <p:nvPr/>
        </p:nvCxnSpPr>
        <p:spPr>
          <a:xfrm>
            <a:off x="5679289" y="3500438"/>
            <a:ext cx="0" cy="4949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9" idx="2"/>
          </p:cNvCxnSpPr>
          <p:nvPr/>
        </p:nvCxnSpPr>
        <p:spPr>
          <a:xfrm>
            <a:off x="7822429" y="3500438"/>
            <a:ext cx="0" cy="4949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14348" y="5500702"/>
            <a:ext cx="7572428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Сельские</a:t>
            </a:r>
            <a:r>
              <a:rPr lang="ru-RU" sz="2000" dirty="0" smtClean="0"/>
              <a:t> комплексные и специализированные кооперативы </a:t>
            </a:r>
            <a:endParaRPr lang="ru-RU" sz="2000" dirty="0"/>
          </a:p>
        </p:txBody>
      </p:sp>
      <p:cxnSp>
        <p:nvCxnSpPr>
          <p:cNvPr id="25" name="Прямая со стрелкой 24"/>
          <p:cNvCxnSpPr>
            <a:stCxn id="20" idx="2"/>
            <a:endCxn id="24" idx="0"/>
          </p:cNvCxnSpPr>
          <p:nvPr/>
        </p:nvCxnSpPr>
        <p:spPr>
          <a:xfrm>
            <a:off x="4500562" y="4929198"/>
            <a:ext cx="0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71472" y="1428736"/>
            <a:ext cx="1714512" cy="92869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СОЮЗ кооперативов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714612" y="1428736"/>
            <a:ext cx="1714512" cy="92869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Кооператив </a:t>
            </a:r>
            <a:r>
              <a:rPr lang="ru-RU" dirty="0" err="1" smtClean="0"/>
              <a:t>ный</a:t>
            </a:r>
            <a:r>
              <a:rPr lang="ru-RU" dirty="0" smtClean="0"/>
              <a:t> банк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786314" y="1428736"/>
            <a:ext cx="1785950" cy="92869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Центральный кооператив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7000892" y="1428736"/>
            <a:ext cx="1643074" cy="92869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Фонд страхование кооперативов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140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42852"/>
            <a:ext cx="73581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Финансы-кредит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жана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инвестиция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маселери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боюнча</a:t>
            </a:r>
            <a:endParaRPr lang="ru-RU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1.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Мамлекеттен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берилип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жатакан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женилдетилген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насиядан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атайын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квота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бөлүү</a:t>
            </a:r>
            <a:endParaRPr lang="ru-RU" sz="32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2.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Таркатуу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жагы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формалдуу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болбош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учун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атайын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критерийлер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коюлган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жобо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иштелип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чыгыш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керек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. 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М: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мучолордун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 саны 50 -100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адамдан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ашык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болушу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, жердин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колому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дагы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 50-100,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кооперативдик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принциптердин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сакталышы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 ж.б. с)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114300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50099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Финансы-кредит </a:t>
            </a:r>
            <a:r>
              <a:rPr lang="ru-RU" sz="36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жана</a:t>
            </a:r>
            <a:r>
              <a:rPr lang="ru-RU" sz="36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инвестиция </a:t>
            </a:r>
            <a:r>
              <a:rPr lang="ru-RU" sz="36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маселери</a:t>
            </a:r>
            <a:r>
              <a:rPr lang="ru-RU" sz="36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боюнча</a:t>
            </a:r>
            <a:r>
              <a:rPr lang="ru-RU" sz="36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endParaRPr lang="ru-RU" sz="3600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3.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Ортомчунун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маржасы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арзан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насыяларды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дыйканга</a:t>
            </a: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жеткирүү</a:t>
            </a: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максатында</a:t>
            </a:r>
            <a:r>
              <a:rPr lang="ru-RU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Cambria Math" pitchFamily="18" charset="0"/>
                <a:ea typeface="Cambria Math" pitchFamily="18" charset="0"/>
              </a:rPr>
              <a:t>кооперативдик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dirty="0" err="1" smtClean="0">
                <a:latin typeface="Cambria Math" pitchFamily="18" charset="0"/>
                <a:ea typeface="Cambria Math" pitchFamily="18" charset="0"/>
              </a:rPr>
              <a:t>банкты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тузуу</a:t>
            </a:r>
            <a:r>
              <a:rPr lang="ru-RU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учун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техникалык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жана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экономикалык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иш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чараларды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иштеп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чыгуу</a:t>
            </a: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4.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Кооперативдик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банктын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мыйзамын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иштеп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чыгуу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жана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аны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кабыл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алуу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Азыр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бул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багытта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Улуттук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банк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тарабынан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түзүлгөн жумушчу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топ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иштеп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жатат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.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Бул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ишти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ишке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ашырууда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былтыр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өткөрүлгөн  </a:t>
            </a:r>
            <a:r>
              <a:rPr lang="ru-RU" b="1" dirty="0" err="1" smtClean="0">
                <a:latin typeface="Cambria Math" pitchFamily="18" charset="0"/>
                <a:ea typeface="Cambria Math" pitchFamily="18" charset="0"/>
              </a:rPr>
              <a:t>Биринчи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dirty="0" err="1" smtClean="0">
                <a:latin typeface="Cambria Math" pitchFamily="18" charset="0"/>
                <a:ea typeface="Cambria Math" pitchFamily="18" charset="0"/>
              </a:rPr>
              <a:t>кооперативдик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dirty="0" err="1" smtClean="0">
                <a:latin typeface="Cambria Math" pitchFamily="18" charset="0"/>
                <a:ea typeface="Cambria Math" pitchFamily="18" charset="0"/>
              </a:rPr>
              <a:t>форумдун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ролу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чон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болду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.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107157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Сатуу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жана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жабдуу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маселери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боюнча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/>
          </a:bodyPr>
          <a:lstStyle/>
          <a:p>
            <a:r>
              <a:rPr lang="ru-RU" sz="3000" dirty="0" smtClean="0"/>
              <a:t>1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.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Бул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максатты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ишке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ашыруунун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бирден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бир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жолу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–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бул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пилоттук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программаны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ишке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ашыруу</a:t>
            </a:r>
            <a:endParaRPr lang="ru-RU" sz="3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2. Кластер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жолу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менен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3 же 4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пилоттук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программаны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ишке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ашыруунун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негизинде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бул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кооперативдик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структураны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түзүү</a:t>
            </a:r>
            <a:endParaRPr lang="ru-RU" sz="3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3.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Пилоттук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долбоорго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3-4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мамлекеттик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маанилуу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болгон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азык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тулукту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алса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болот 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(кант, май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жана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ун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 же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сатуу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маселеси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 женил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болгон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кургатылган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жемиштерди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жашылчалар:картошка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сабиз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пияз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i="1" dirty="0" err="1" smtClean="0">
                <a:latin typeface="Cambria Math" pitchFamily="18" charset="0"/>
                <a:ea typeface="Cambria Math" pitchFamily="18" charset="0"/>
              </a:rPr>
              <a:t>сыяктуу</a:t>
            </a:r>
            <a:r>
              <a:rPr lang="ru-RU" sz="2400" i="1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endParaRPr lang="ru-RU" sz="2800" i="1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21444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Сатуу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жана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жабдуу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маселери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боюнча</a:t>
            </a:r>
            <a:endParaRPr lang="ru-RU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4.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Бул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проекти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жузөөгө ашырууда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сатуу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жагын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камсыз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кылуу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максатында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мамлекеттик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мекемелерге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тендерсиз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тузмо-туз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сатып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өткөрүүсүн кароо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зарыл.</a:t>
            </a:r>
          </a:p>
          <a:p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5.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Бул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проекти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финансылоо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жагы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деле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эч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кандай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татаал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эмес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Мисалы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: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мамлекетке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келип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жатакан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Россия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федерациясынын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, Польша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мамлекетинин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каражаттары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менен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чечилсе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болот.</a:t>
            </a:r>
          </a:p>
          <a:p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6.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Дагы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эле  проект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формалдуу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болбош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үчүн атайын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пилоттук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проектке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катышуучулар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үчүн жогоруда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айтылгандай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эле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критерийлер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коюлган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жобо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иштелип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чыгыш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керек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. </a:t>
            </a:r>
          </a:p>
          <a:p>
            <a:endParaRPr lang="ru-RU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21444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Союзда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даярдалып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жаткан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пилоттук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проектер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Жашылчаларды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жемиштерди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кургатуу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упаковкалоо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товардык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бренд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жазоо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сертификацияло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сатуу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Теплица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чарбаларын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уюштуруу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ндүрүлгөн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жогоркудай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сатуу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жана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балык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чарбаларын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уюштуруу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ндүрүлгөн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жогоркудай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сатуу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Суу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сафлордун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рөөнүн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таркатуу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кайра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иштетүү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бутулкаларга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куюу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жана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жогоркудай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сатуу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12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Пилоттук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проектер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бюнча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программада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ндүрүштөн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сырткары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консультация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чаралары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изилдоо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иштери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аралык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консультанттарды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тартуу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пилоттук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катышкан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кооперативдердин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базасында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кооперативдердин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принциптерин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тестирлоо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каралган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5303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00166" y="228600"/>
            <a:ext cx="7265882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Кыргызстан Кооперативдер Союзу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2DAAA4C-6FAC-44B5-ACAB-5132B476A36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2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007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жылдын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9-февралында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Кыргызстандагы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кооперативдердин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жалпы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чогулушунун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чечими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менен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жана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ГТЦ 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борборунун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тов</a:t>
            </a:r>
            <a:r>
              <a:rPr lang="ky-KG" sz="2800" dirty="0" smtClean="0">
                <a:latin typeface="Cambria Math" pitchFamily="18" charset="0"/>
                <a:ea typeface="Cambria Math" pitchFamily="18" charset="0"/>
              </a:rPr>
              <a:t>а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рдык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жана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сервистик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кооперативдерди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өнүктүрүү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долбоорунун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колдоосу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астында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уюшулган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.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  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Союзга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бүгүнкү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күндө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Республикабыздын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баардык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аймактарынан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ky-KG" sz="2800" dirty="0" smtClean="0">
                <a:latin typeface="Cambria Math" pitchFamily="18" charset="0"/>
                <a:ea typeface="Cambria Math" pitchFamily="18" charset="0"/>
              </a:rPr>
              <a:t>  1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00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дөн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ашык</a:t>
            </a:r>
            <a:r>
              <a:rPr lang="ky-KG" sz="2800" dirty="0" smtClean="0">
                <a:latin typeface="Cambria Math" pitchFamily="18" charset="0"/>
                <a:ea typeface="Cambria Math" pitchFamily="18" charset="0"/>
              </a:rPr>
              <a:t> айыл-чарба  жана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товардык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,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сервистик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кооперативдери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бирикен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  <p:pic>
        <p:nvPicPr>
          <p:cNvPr id="3076" name="Picture 1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214313"/>
            <a:ext cx="1285875" cy="7858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по сушке фруктов и овощей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107558484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51865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429552" cy="1154098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Маалымат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жеткируу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методикалык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кызматтар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жана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окуу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, консультация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иштери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714908"/>
          </a:xfrm>
        </p:spPr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. 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Ар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кандай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маалымат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булактары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аркылуу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маалымат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жеткирүү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жагын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уюштуруу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.       М: теле, радио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берүүлорго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айына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 1-</a:t>
            </a:r>
            <a:r>
              <a:rPr lang="ky-KG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2 жолудан чыгып туруу</a:t>
            </a:r>
            <a:endParaRPr lang="ru-RU" sz="3200" dirty="0" smtClean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2.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Бүгүнкү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күндө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окуу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жана консультация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иштерин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Эл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аралык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уюмдардын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көбү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каржылап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келет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, бирок 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бул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окуу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системасын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дагы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мамлекет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тарабынан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системалуу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түрдө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жөнгө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салынышы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керек</a:t>
            </a:r>
            <a:r>
              <a:rPr lang="ru-RU" sz="32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ea typeface="Cambria Math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107157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000792" cy="997584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Ө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з 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ара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камсыздоо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фонду</a:t>
            </a:r>
            <a:endParaRPr lang="ru-RU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697427"/>
          </a:xfrm>
        </p:spPr>
        <p:txBody>
          <a:bodyPr>
            <a:noAutofit/>
          </a:bodyPr>
          <a:lstStyle/>
          <a:p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Бул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жагын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гарантия </a:t>
            </a:r>
            <a:r>
              <a:rPr lang="ru-RU" sz="3000" b="1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фондун</a:t>
            </a:r>
            <a:r>
              <a:rPr lang="ru-RU" sz="3000" b="1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түзүү жолу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менен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караса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болот.</a:t>
            </a:r>
          </a:p>
          <a:p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Бул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максатта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иш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алып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барууда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Япониянын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тажырыйбасын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окуп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үйрөнүү  натыйжалуу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болот.</a:t>
            </a:r>
          </a:p>
          <a:p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Кыргызстан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кооперативдер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Союзу 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бул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максатта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иш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алып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баруу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боюнча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азыр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илимий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изилдоо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иштерин</a:t>
            </a:r>
            <a:r>
              <a:rPr lang="ru-RU" sz="3000" dirty="0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жүргүзүүдо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балким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кийинки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бир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ФОРУМУБУЗДУН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темасы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ушундай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болушу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ыктымал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10001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28600"/>
            <a:ext cx="6122874" cy="990600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Жыйынтыктоо</a:t>
            </a:r>
            <a:endParaRPr lang="ru-RU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Өзүнүздөр көргөндөй программага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камтылган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6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багыт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тен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мамлекеттин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саясатынын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негизинде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 жана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колдоосунда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гана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жүзөөгө ашырылат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Биз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изилдеген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мамлекеттердин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баардыгы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тен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кандайдыр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бир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агрардык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саясатынын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негизинде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кооперативдерди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өнүктүрүшкөн, алар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өз алдынча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эч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качан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өнүгүп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кете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алышкан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эмес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114300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28600"/>
            <a:ext cx="4786346" cy="990600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Жыйынтыктоо</a:t>
            </a:r>
            <a:endParaRPr lang="ru-RU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Ошондуктан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мамлекеттин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жардамы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болбосо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эч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качан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кооперативдер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өнүгө албайт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Ал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эми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иргелештирүү иштери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жүрмөйүнчө  Кыргыз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Республикасынын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айыл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чарбасын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өнүктрүү мүнкүн эмесин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баарыбыз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билебиз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.</a:t>
            </a:r>
            <a:endParaRPr lang="ru-RU" sz="32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135732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228600"/>
            <a:ext cx="5837122" cy="990600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Жыйынтыктоо</a:t>
            </a:r>
            <a:endParaRPr lang="ru-RU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Улуттук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стратегияда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жазылган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иш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чаралардын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аткарылышын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эске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алуу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менен</a:t>
            </a:r>
            <a:r>
              <a:rPr lang="ru-RU" sz="32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бирге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биз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>
                <a:latin typeface="Cambria Math" pitchFamily="18" charset="0"/>
                <a:ea typeface="Cambria Math" pitchFamily="18" charset="0"/>
              </a:rPr>
              <a:t>Кырыгызстан</a:t>
            </a:r>
            <a:r>
              <a:rPr lang="ru-RU" sz="32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>
                <a:latin typeface="Cambria Math" pitchFamily="18" charset="0"/>
                <a:ea typeface="Cambria Math" pitchFamily="18" charset="0"/>
              </a:rPr>
              <a:t>кооперативдер</a:t>
            </a:r>
            <a:r>
              <a:rPr lang="ru-RU" sz="32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Союзу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бүгүнкү </a:t>
            </a:r>
            <a:r>
              <a:rPr lang="ru-RU" sz="3200" dirty="0" err="1">
                <a:latin typeface="Cambria Math" pitchFamily="18" charset="0"/>
                <a:ea typeface="Cambria Math" pitchFamily="18" charset="0"/>
              </a:rPr>
              <a:t>өткөрүлүп жаткан</a:t>
            </a:r>
            <a:r>
              <a:rPr lang="ru-RU" sz="3200" dirty="0">
                <a:latin typeface="Cambria Math" pitchFamily="18" charset="0"/>
                <a:ea typeface="Cambria Math" pitchFamily="18" charset="0"/>
              </a:rPr>
              <a:t> ФОРУМДУН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атынан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анын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жыйынтыгы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>
                <a:latin typeface="Cambria Math" pitchFamily="18" charset="0"/>
                <a:ea typeface="Cambria Math" pitchFamily="18" charset="0"/>
              </a:rPr>
              <a:t>катары </a:t>
            </a:r>
            <a:r>
              <a:rPr lang="ru-RU" sz="3200" dirty="0" err="1">
                <a:latin typeface="Cambria Math" pitchFamily="18" charset="0"/>
                <a:ea typeface="Cambria Math" pitchFamily="18" charset="0"/>
              </a:rPr>
              <a:t>ушул</a:t>
            </a:r>
            <a:r>
              <a:rPr lang="ru-RU" sz="3200" dirty="0">
                <a:latin typeface="Cambria Math" pitchFamily="18" charset="0"/>
                <a:ea typeface="Cambria Math" pitchFamily="18" charset="0"/>
              </a:rPr>
              <a:t> «</a:t>
            </a:r>
            <a:r>
              <a:rPr lang="ru-RU" sz="3200" dirty="0" err="1">
                <a:latin typeface="Cambria Math" pitchFamily="18" charset="0"/>
                <a:ea typeface="Cambria Math" pitchFamily="18" charset="0"/>
              </a:rPr>
              <a:t>мамлекеттик</a:t>
            </a:r>
            <a:r>
              <a:rPr lang="ru-RU" sz="32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>
                <a:latin typeface="Cambria Math" pitchFamily="18" charset="0"/>
                <a:ea typeface="Cambria Math" pitchFamily="18" charset="0"/>
              </a:rPr>
              <a:t>программанын</a:t>
            </a:r>
            <a:r>
              <a:rPr lang="ru-RU" sz="3200" dirty="0">
                <a:latin typeface="Cambria Math" pitchFamily="18" charset="0"/>
                <a:ea typeface="Cambria Math" pitchFamily="18" charset="0"/>
              </a:rPr>
              <a:t>» </a:t>
            </a:r>
            <a:r>
              <a:rPr lang="ru-RU" sz="3200" dirty="0" err="1">
                <a:latin typeface="Cambria Math" pitchFamily="18" charset="0"/>
                <a:ea typeface="Cambria Math" pitchFamily="18" charset="0"/>
              </a:rPr>
              <a:t>кабыл</a:t>
            </a:r>
            <a:r>
              <a:rPr lang="ru-RU" sz="32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алынышын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Кыргыз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Ө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кмөтүнүн 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суранабыз</a:t>
            </a:r>
            <a:r>
              <a:rPr lang="ru-RU" sz="3200" dirty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endParaRPr lang="ru-RU" sz="28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114300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1285875" y="2643182"/>
            <a:ext cx="63579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0500" indent="-190500" algn="ctr" eaLnBrk="1" hangingPunct="1">
              <a:buFont typeface="Wingdings" pitchFamily="2" charset="2"/>
              <a:buNone/>
            </a:pPr>
            <a:r>
              <a:rPr lang="ru-RU" sz="4000" b="1" dirty="0" err="1">
                <a:latin typeface="Times New Roman Krg" pitchFamily="18" charset="-52"/>
              </a:rPr>
              <a:t>Көнүл бөлгөнүнүздөргө чон</a:t>
            </a:r>
            <a:r>
              <a:rPr lang="ru-RU" sz="4000" b="1" dirty="0">
                <a:latin typeface="Times New Roman Krg" pitchFamily="18" charset="-52"/>
              </a:rPr>
              <a:t> </a:t>
            </a:r>
            <a:r>
              <a:rPr lang="ru-RU" sz="4000" b="1" dirty="0" err="1">
                <a:latin typeface="Times New Roman Krg" pitchFamily="18" charset="-52"/>
              </a:rPr>
              <a:t>рахмат</a:t>
            </a:r>
            <a:r>
              <a:rPr lang="ru-RU" sz="4000" b="1" dirty="0">
                <a:latin typeface="Times New Roman Krg" pitchFamily="18" charset="-52"/>
              </a:rPr>
              <a:t>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430BA-7B16-4ACD-A642-A21AE81830C0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642918"/>
            <a:ext cx="257176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2143108" y="228600"/>
            <a:ext cx="6619892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Кыргызстан Кооперативдер Союзунун максаты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945DFC0-04A7-4929-B215-D874A947D7A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755650" y="1500175"/>
            <a:ext cx="7561263" cy="514294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endParaRPr lang="ru-RU" sz="3200" dirty="0">
              <a:latin typeface="Times New Roman Krg" pitchFamily="18" charset="-52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Ø"/>
            </a:pPr>
            <a:r>
              <a:rPr lang="ru-RU" sz="32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Кооперативдерге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мамлекттик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деңгээлде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баардык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тараптан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колдоо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көрсөтүү</a:t>
            </a:r>
            <a:r>
              <a:rPr lang="en-US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жана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алардын</a:t>
            </a:r>
            <a:r>
              <a:rPr lang="en-US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кызычылыгын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коргоо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. </a:t>
            </a:r>
            <a:endParaRPr lang="en-US" sz="3000" dirty="0" smtClean="0">
              <a:latin typeface="Cambria Math" pitchFamily="18" charset="0"/>
              <a:ea typeface="Cambria Math" pitchFamily="18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Ø"/>
            </a:pPr>
            <a:endParaRPr lang="ru-RU" sz="3000" dirty="0" smtClean="0">
              <a:latin typeface="Cambria Math" pitchFamily="18" charset="0"/>
              <a:ea typeface="Cambria Math" pitchFamily="18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Ø"/>
            </a:pP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Айыл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жергесиндеги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жакырчылыкты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жоюу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жана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дыйкандардын</a:t>
            </a:r>
            <a:r>
              <a:rPr lang="en-US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жашоо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деңгээлин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көтөрүү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dirty="0" err="1" smtClean="0">
                <a:latin typeface="Cambria Math" pitchFamily="18" charset="0"/>
                <a:ea typeface="Cambria Math" pitchFamily="18" charset="0"/>
              </a:rPr>
              <a:t>максатында</a:t>
            </a:r>
            <a:r>
              <a:rPr lang="ru-RU" sz="3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b="1" dirty="0" err="1" smtClean="0">
                <a:latin typeface="Cambria Math" pitchFamily="18" charset="0"/>
                <a:ea typeface="Cambria Math" pitchFamily="18" charset="0"/>
              </a:rPr>
              <a:t>туруктуу</a:t>
            </a:r>
            <a:r>
              <a:rPr lang="ru-RU" sz="30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b="1" dirty="0" err="1" smtClean="0">
                <a:latin typeface="Cambria Math" pitchFamily="18" charset="0"/>
                <a:ea typeface="Cambria Math" pitchFamily="18" charset="0"/>
              </a:rPr>
              <a:t>кооперативдик</a:t>
            </a:r>
            <a:r>
              <a:rPr lang="ru-RU" sz="30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b="1" dirty="0" err="1" smtClean="0">
                <a:latin typeface="Cambria Math" pitchFamily="18" charset="0"/>
                <a:ea typeface="Cambria Math" pitchFamily="18" charset="0"/>
              </a:rPr>
              <a:t>системаны</a:t>
            </a:r>
            <a:r>
              <a:rPr lang="ru-RU" sz="3000" b="1" dirty="0" smtClean="0">
                <a:latin typeface="Cambria Math" pitchFamily="18" charset="0"/>
                <a:ea typeface="Cambria Math" pitchFamily="18" charset="0"/>
              </a:rPr>
              <a:t>                 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Ø"/>
            </a:pPr>
            <a:r>
              <a:rPr lang="ru-RU" sz="3000" b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000" b="1" dirty="0" smtClean="0">
                <a:latin typeface="Cambria Math" pitchFamily="18" charset="0"/>
                <a:ea typeface="Cambria Math" pitchFamily="18" charset="0"/>
              </a:rPr>
              <a:t>                              </a:t>
            </a:r>
            <a:r>
              <a:rPr lang="ru-RU" sz="3000" b="1" dirty="0" err="1" smtClean="0">
                <a:latin typeface="Cambria Math" pitchFamily="18" charset="0"/>
                <a:ea typeface="Cambria Math" pitchFamily="18" charset="0"/>
              </a:rPr>
              <a:t>түзүү</a:t>
            </a:r>
            <a:endParaRPr lang="ru-RU" sz="3000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12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8"/>
            <a:ext cx="128588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~PP3474.WAV">
            <a:hlinkClick r:id="" action="ppaction://media"/>
          </p:cNvPr>
          <p:cNvPicPr>
            <a:picLocks noRot="1" noChangeAspect="1"/>
          </p:cNvPicPr>
          <p:nvPr>
            <a:wavAudioFile r:embed="rId1" name="~PP3474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39175" y="63531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y-KG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Мыйзам боюнча</a:t>
            </a:r>
            <a:endParaRPr lang="ru-RU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dirty="0" err="1" smtClean="0">
                <a:latin typeface="Cambria Math" pitchFamily="18" charset="0"/>
                <a:ea typeface="Cambria Math" pitchFamily="18" charset="0"/>
              </a:rPr>
              <a:t>Кооперативдер</a:t>
            </a:r>
            <a:r>
              <a:rPr lang="ru-RU" sz="40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4000" dirty="0" err="1" smtClean="0">
                <a:latin typeface="Cambria Math" pitchFamily="18" charset="0"/>
                <a:ea typeface="Cambria Math" pitchFamily="18" charset="0"/>
              </a:rPr>
              <a:t>өз иш</a:t>
            </a:r>
            <a:r>
              <a:rPr lang="ru-RU" sz="4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000" dirty="0" err="1" smtClean="0">
                <a:latin typeface="Cambria Math" pitchFamily="18" charset="0"/>
                <a:ea typeface="Cambria Math" pitchFamily="18" charset="0"/>
              </a:rPr>
              <a:t>аракеттерин</a:t>
            </a:r>
            <a:r>
              <a:rPr lang="ru-RU" sz="4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000" dirty="0" err="1" smtClean="0">
                <a:latin typeface="Cambria Math" pitchFamily="18" charset="0"/>
                <a:ea typeface="Cambria Math" pitchFamily="18" charset="0"/>
              </a:rPr>
              <a:t>Кыргыз</a:t>
            </a:r>
            <a:r>
              <a:rPr lang="ru-RU" sz="4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000" dirty="0" err="1" smtClean="0">
                <a:latin typeface="Cambria Math" pitchFamily="18" charset="0"/>
                <a:ea typeface="Cambria Math" pitchFamily="18" charset="0"/>
              </a:rPr>
              <a:t>Республикасынын</a:t>
            </a:r>
            <a:r>
              <a:rPr lang="ru-RU" sz="4000" dirty="0" smtClean="0">
                <a:latin typeface="Cambria Math" pitchFamily="18" charset="0"/>
                <a:ea typeface="Cambria Math" pitchFamily="18" charset="0"/>
              </a:rPr>
              <a:t> «</a:t>
            </a:r>
            <a:r>
              <a:rPr lang="ru-RU" sz="4000" dirty="0" err="1" smtClean="0">
                <a:latin typeface="Cambria Math" pitchFamily="18" charset="0"/>
                <a:ea typeface="Cambria Math" pitchFamily="18" charset="0"/>
              </a:rPr>
              <a:t>Кооперативдер</a:t>
            </a:r>
            <a:r>
              <a:rPr lang="ru-RU" sz="4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000" dirty="0" err="1" smtClean="0">
                <a:latin typeface="Cambria Math" pitchFamily="18" charset="0"/>
                <a:ea typeface="Cambria Math" pitchFamily="18" charset="0"/>
              </a:rPr>
              <a:t>жөнүндөгү» мыйзамына</a:t>
            </a:r>
            <a:r>
              <a:rPr lang="ru-RU" sz="4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000" dirty="0" err="1" smtClean="0">
                <a:latin typeface="Cambria Math" pitchFamily="18" charset="0"/>
                <a:ea typeface="Cambria Math" pitchFamily="18" charset="0"/>
              </a:rPr>
              <a:t>ылайык</a:t>
            </a:r>
            <a:r>
              <a:rPr lang="ru-RU" sz="40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4000" dirty="0" err="1" smtClean="0">
                <a:latin typeface="Cambria Math" pitchFamily="18" charset="0"/>
                <a:ea typeface="Cambria Math" pitchFamily="18" charset="0"/>
              </a:rPr>
              <a:t>жүргүзүшөт </a:t>
            </a:r>
            <a:r>
              <a:rPr lang="ru-RU" sz="4000" dirty="0" smtClean="0">
                <a:latin typeface="Cambria Math" pitchFamily="18" charset="0"/>
                <a:ea typeface="Cambria Math" pitchFamily="18" charset="0"/>
              </a:rPr>
              <a:t>(2004 </a:t>
            </a:r>
            <a:r>
              <a:rPr lang="ru-RU" sz="4000" dirty="0" err="1" smtClean="0">
                <a:latin typeface="Cambria Math" pitchFamily="18" charset="0"/>
                <a:ea typeface="Cambria Math" pitchFamily="18" charset="0"/>
              </a:rPr>
              <a:t>жылдын</a:t>
            </a:r>
            <a:r>
              <a:rPr lang="ru-RU" sz="4000" dirty="0" smtClean="0">
                <a:latin typeface="Cambria Math" pitchFamily="18" charset="0"/>
                <a:ea typeface="Cambria Math" pitchFamily="18" charset="0"/>
              </a:rPr>
              <a:t>  11 </a:t>
            </a:r>
            <a:r>
              <a:rPr lang="ru-RU" sz="4000" dirty="0" err="1" smtClean="0">
                <a:latin typeface="Cambria Math" pitchFamily="18" charset="0"/>
                <a:ea typeface="Cambria Math" pitchFamily="18" charset="0"/>
              </a:rPr>
              <a:t>июнда</a:t>
            </a:r>
            <a:r>
              <a:rPr lang="ru-RU" sz="40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4000" dirty="0" err="1" smtClean="0">
                <a:latin typeface="Cambria Math" pitchFamily="18" charset="0"/>
                <a:ea typeface="Cambria Math" pitchFamily="18" charset="0"/>
              </a:rPr>
              <a:t>бекитилген</a:t>
            </a:r>
            <a:r>
              <a:rPr lang="ru-RU" sz="4000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 lvl="0"/>
            <a:endParaRPr lang="ru-RU" dirty="0" smtClean="0">
              <a:latin typeface="Times New Roman Krg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39269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y-KG" sz="36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Айыл чарба кооперативдерин мамлекет тарабынан колдоо жагы</a:t>
            </a:r>
            <a:endParaRPr lang="ru-RU" sz="36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2013-2017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мезгилинде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Кыргыз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Р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еспубликсын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туруктуу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ky-KG" dirty="0" smtClean="0">
                <a:latin typeface="Cambria Math" pitchFamily="18" charset="0"/>
                <a:ea typeface="Cambria Math" pitchFamily="18" charset="0"/>
              </a:rPr>
              <a:t>өнүктүрүүнүн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улуттук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стратегиясында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каралган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.</a:t>
            </a: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Кыргыз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Өкмөтүнүн 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2002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жылы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24-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декабрында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№875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токтому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менен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ky-KG" dirty="0" smtClean="0">
                <a:latin typeface="Cambria Math" pitchFamily="18" charset="0"/>
                <a:ea typeface="Cambria Math" pitchFamily="18" charset="0"/>
              </a:rPr>
              <a:t>кабыл алынган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айыл чарба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кооперативдерин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өнүктүрүү  боюнча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мамлекеттик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программада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каралган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.  </a:t>
            </a:r>
          </a:p>
          <a:p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Айыл чарба кооперативдерин мамлекет тарабынан колдоо жагы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ky-KG" sz="3200" dirty="0" smtClean="0">
                <a:latin typeface="Cambria Math" pitchFamily="18" charset="0"/>
                <a:ea typeface="Cambria Math" pitchFamily="18" charset="0"/>
              </a:rPr>
              <a:t>Бул программа бүгүнкү күндө өз максатына жетти, ал абдан жакшы жазылган. Мезгил кооперативдерди өнүктүрүү боюнча экинчи мамлекеттик </a:t>
            </a:r>
            <a:r>
              <a:rPr lang="ky-KG" sz="3200" dirty="0" smtClean="0">
                <a:latin typeface="Cambria Math" pitchFamily="18" charset="0"/>
                <a:ea typeface="Cambria Math" pitchFamily="18" charset="0"/>
              </a:rPr>
              <a:t>программа</a:t>
            </a:r>
            <a:r>
              <a:rPr lang="ru-RU" sz="3200" dirty="0" err="1" smtClean="0">
                <a:latin typeface="Cambria Math" pitchFamily="18" charset="0"/>
                <a:ea typeface="Cambria Math" pitchFamily="18" charset="0"/>
              </a:rPr>
              <a:t>ны</a:t>
            </a:r>
            <a:r>
              <a:rPr lang="ky-KG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ky-KG" sz="3200" dirty="0" smtClean="0">
                <a:latin typeface="Cambria Math" pitchFamily="18" charset="0"/>
                <a:ea typeface="Cambria Math" pitchFamily="18" charset="0"/>
              </a:rPr>
              <a:t>талап кылып турат. Мына ошондуктан бүгүнкү </a:t>
            </a:r>
            <a:r>
              <a:rPr lang="ky-KG" sz="3200" dirty="0" smtClean="0">
                <a:latin typeface="Cambria Math" pitchFamily="18" charset="0"/>
                <a:ea typeface="Cambria Math" pitchFamily="18" charset="0"/>
              </a:rPr>
              <a:t>ФОРУМубузда кандай </a:t>
            </a:r>
            <a:r>
              <a:rPr lang="ky-KG" sz="3200" dirty="0" smtClean="0">
                <a:latin typeface="Cambria Math" pitchFamily="18" charset="0"/>
                <a:ea typeface="Cambria Math" pitchFamily="18" charset="0"/>
              </a:rPr>
              <a:t>мамлекеттик программа керек болуп </a:t>
            </a:r>
            <a:r>
              <a:rPr lang="ky-KG" sz="3200" dirty="0" smtClean="0">
                <a:latin typeface="Cambria Math" pitchFamily="18" charset="0"/>
                <a:ea typeface="Cambria Math" pitchFamily="18" charset="0"/>
              </a:rPr>
              <a:t>жатканы баяндалат жана аны сиздер менен бирдикте талкулайбыз</a:t>
            </a:r>
            <a:endParaRPr lang="ru-RU" sz="32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42875" y="61914"/>
            <a:ext cx="8686800" cy="1180927"/>
          </a:xfrm>
        </p:spPr>
        <p:txBody>
          <a:bodyPr>
            <a:normAutofit/>
          </a:bodyPr>
          <a:lstStyle/>
          <a:p>
            <a:pPr algn="ctr"/>
            <a:r>
              <a:rPr lang="ja-JP" altLang="en-US" sz="2000" b="1" dirty="0" smtClean="0">
                <a:solidFill>
                  <a:srgbClr val="C00000"/>
                </a:solidFill>
                <a:latin typeface="+mn-lt"/>
                <a:ea typeface="Batang" pitchFamily="18" charset="-127"/>
                <a:cs typeface="Arial Unicode MS" pitchFamily="50" charset="-128"/>
              </a:rPr>
              <a:t>　</a:t>
            </a:r>
            <a:r>
              <a:rPr lang="ru-RU" sz="2700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sz="2200" b="1" dirty="0" smtClean="0">
                <a:solidFill>
                  <a:srgbClr val="0070C0"/>
                </a:solidFill>
                <a:latin typeface="Book Antiqua" pitchFamily="18" charset="0"/>
              </a:rPr>
              <a:t>Видение </a:t>
            </a:r>
            <a:r>
              <a:rPr lang="ru-RU" sz="2200" b="1" dirty="0">
                <a:solidFill>
                  <a:srgbClr val="0070C0"/>
                </a:solidFill>
                <a:latin typeface="Book Antiqua" pitchFamily="18" charset="0"/>
              </a:rPr>
              <a:t>кооперативной структуры и  их </a:t>
            </a:r>
            <a:r>
              <a:rPr lang="ru-RU" sz="2200" b="1" dirty="0" smtClean="0">
                <a:solidFill>
                  <a:srgbClr val="0070C0"/>
                </a:solidFill>
                <a:latin typeface="Book Antiqua" pitchFamily="18" charset="0"/>
              </a:rPr>
              <a:t>системы</a:t>
            </a:r>
            <a:r>
              <a:rPr lang="ru-RU" sz="2200" b="1" dirty="0">
                <a:solidFill>
                  <a:srgbClr val="0070C0"/>
                </a:solidFill>
                <a:latin typeface="Book Antiqua" pitchFamily="18" charset="0"/>
              </a:rPr>
              <a:t/>
            </a:r>
            <a:br>
              <a:rPr lang="ru-RU" sz="2200" b="1" dirty="0">
                <a:solidFill>
                  <a:srgbClr val="0070C0"/>
                </a:solidFill>
                <a:latin typeface="Book Antiqua" pitchFamily="18" charset="0"/>
              </a:rPr>
            </a:br>
            <a:r>
              <a:rPr lang="ru-RU" sz="2200" b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altLang="ja-JP" sz="2200" b="1" dirty="0" smtClean="0">
                <a:solidFill>
                  <a:srgbClr val="0070C0"/>
                </a:solidFill>
                <a:latin typeface="+mn-lt"/>
                <a:ea typeface="Batang" pitchFamily="18" charset="-127"/>
                <a:cs typeface="Arial Unicode MS" pitchFamily="50" charset="-128"/>
              </a:rPr>
              <a:t>(</a:t>
            </a:r>
            <a:r>
              <a:rPr lang="ru-RU" sz="2200" b="1" dirty="0" smtClean="0">
                <a:solidFill>
                  <a:srgbClr val="0070C0"/>
                </a:solidFill>
                <a:latin typeface="Book Antiqua" pitchFamily="18" charset="0"/>
              </a:rPr>
              <a:t>село -- район/область -- республика</a:t>
            </a:r>
            <a:r>
              <a:rPr lang="ru-RU" altLang="ja-JP" sz="2200" b="1" dirty="0" smtClean="0">
                <a:solidFill>
                  <a:srgbClr val="0070C0"/>
                </a:solidFill>
                <a:latin typeface="+mn-lt"/>
                <a:ea typeface="Batang" pitchFamily="18" charset="-127"/>
                <a:cs typeface="Arial Unicode MS" pitchFamily="50" charset="-128"/>
              </a:rPr>
              <a:t>)</a:t>
            </a:r>
            <a:r>
              <a:rPr lang="ja-JP" altLang="en-US" sz="2200" b="1" dirty="0" smtClean="0">
                <a:solidFill>
                  <a:srgbClr val="0070C0"/>
                </a:solidFill>
                <a:latin typeface="+mn-lt"/>
                <a:ea typeface="Batang" pitchFamily="18" charset="-127"/>
                <a:cs typeface="Arial Unicode MS" pitchFamily="50" charset="-128"/>
              </a:rPr>
              <a:t/>
            </a:r>
            <a:br>
              <a:rPr lang="ja-JP" altLang="en-US" sz="2200" b="1" dirty="0" smtClean="0">
                <a:solidFill>
                  <a:srgbClr val="0070C0"/>
                </a:solidFill>
                <a:latin typeface="+mn-lt"/>
                <a:ea typeface="Batang" pitchFamily="18" charset="-127"/>
                <a:cs typeface="Arial Unicode MS" pitchFamily="50" charset="-128"/>
              </a:rPr>
            </a:br>
            <a:r>
              <a:rPr lang="ja-JP" altLang="en-US" sz="2000" b="1" dirty="0" smtClean="0">
                <a:solidFill>
                  <a:schemeClr val="bg2"/>
                </a:solidFill>
                <a:latin typeface="+mn-lt"/>
                <a:ea typeface="Batang" pitchFamily="18" charset="-127"/>
                <a:cs typeface="Arial Unicode MS" pitchFamily="50" charset="-128"/>
              </a:rPr>
              <a:t>　</a:t>
            </a:r>
          </a:p>
        </p:txBody>
      </p:sp>
      <p:sp>
        <p:nvSpPr>
          <p:cNvPr id="8195" name="AutoShape 49"/>
          <p:cNvSpPr>
            <a:spLocks noChangeArrowheads="1"/>
          </p:cNvSpPr>
          <p:nvPr/>
        </p:nvSpPr>
        <p:spPr bwMode="auto">
          <a:xfrm>
            <a:off x="468313" y="1989138"/>
            <a:ext cx="1152525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ja-JP" altLang="en-US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196" name="AutoShape 50"/>
          <p:cNvSpPr>
            <a:spLocks noChangeArrowheads="1"/>
          </p:cNvSpPr>
          <p:nvPr/>
        </p:nvSpPr>
        <p:spPr bwMode="auto">
          <a:xfrm>
            <a:off x="468313" y="2636838"/>
            <a:ext cx="1152525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ja-JP" altLang="en-US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197" name="AutoShape 51"/>
          <p:cNvSpPr>
            <a:spLocks noChangeArrowheads="1"/>
          </p:cNvSpPr>
          <p:nvPr/>
        </p:nvSpPr>
        <p:spPr bwMode="auto">
          <a:xfrm>
            <a:off x="468313" y="3357563"/>
            <a:ext cx="1152525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ja-JP" altLang="en-US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198" name="AutoShape 52"/>
          <p:cNvSpPr>
            <a:spLocks noChangeArrowheads="1"/>
          </p:cNvSpPr>
          <p:nvPr/>
        </p:nvSpPr>
        <p:spPr bwMode="auto">
          <a:xfrm>
            <a:off x="468313" y="4076700"/>
            <a:ext cx="1152525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ja-JP" altLang="en-US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199" name="AutoShape 53"/>
          <p:cNvSpPr>
            <a:spLocks noChangeArrowheads="1"/>
          </p:cNvSpPr>
          <p:nvPr/>
        </p:nvSpPr>
        <p:spPr bwMode="auto">
          <a:xfrm>
            <a:off x="468313" y="4797425"/>
            <a:ext cx="1152525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ja-JP" altLang="en-US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200" name="AutoShape 54"/>
          <p:cNvSpPr>
            <a:spLocks noChangeArrowheads="1"/>
          </p:cNvSpPr>
          <p:nvPr/>
        </p:nvSpPr>
        <p:spPr bwMode="auto">
          <a:xfrm>
            <a:off x="468313" y="5516563"/>
            <a:ext cx="1152525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ja-JP" altLang="en-US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201" name="AutoShape 30"/>
          <p:cNvSpPr>
            <a:spLocks noChangeArrowheads="1"/>
          </p:cNvSpPr>
          <p:nvPr/>
        </p:nvSpPr>
        <p:spPr bwMode="auto">
          <a:xfrm>
            <a:off x="6786578" y="1214422"/>
            <a:ext cx="1820908" cy="492922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202" name="AutoShape 29"/>
          <p:cNvSpPr>
            <a:spLocks noChangeArrowheads="1"/>
          </p:cNvSpPr>
          <p:nvPr/>
        </p:nvSpPr>
        <p:spPr bwMode="auto">
          <a:xfrm>
            <a:off x="4071934" y="1214422"/>
            <a:ext cx="2520950" cy="489585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203" name="AutoShape 28"/>
          <p:cNvSpPr>
            <a:spLocks noChangeArrowheads="1"/>
          </p:cNvSpPr>
          <p:nvPr/>
        </p:nvSpPr>
        <p:spPr bwMode="auto">
          <a:xfrm>
            <a:off x="2071670" y="1268883"/>
            <a:ext cx="1812135" cy="482441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204" name="AutoShape 6"/>
          <p:cNvSpPr>
            <a:spLocks noChangeArrowheads="1"/>
          </p:cNvSpPr>
          <p:nvPr/>
        </p:nvSpPr>
        <p:spPr bwMode="auto">
          <a:xfrm>
            <a:off x="468313" y="1341438"/>
            <a:ext cx="1152525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ja-JP" altLang="en-US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205" name="Text Box 9"/>
          <p:cNvSpPr txBox="1">
            <a:spLocks noChangeArrowheads="1"/>
          </p:cNvSpPr>
          <p:nvPr/>
        </p:nvSpPr>
        <p:spPr bwMode="auto">
          <a:xfrm>
            <a:off x="466724" y="1412875"/>
            <a:ext cx="1152525" cy="306388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ja-JP" sz="1400" dirty="0">
                <a:latin typeface="+mn-lt"/>
                <a:ea typeface="Batang" pitchFamily="18" charset="-127"/>
              </a:rPr>
              <a:t>Фермеры</a:t>
            </a:r>
            <a:endParaRPr lang="ja-JP" altLang="en-US" sz="1400" dirty="0">
              <a:latin typeface="+mn-lt"/>
              <a:ea typeface="Batang" pitchFamily="18" charset="-127"/>
            </a:endParaRPr>
          </a:p>
        </p:txBody>
      </p:sp>
      <p:sp>
        <p:nvSpPr>
          <p:cNvPr id="8207" name="Rectangle 12"/>
          <p:cNvSpPr>
            <a:spLocks noChangeArrowheads="1"/>
          </p:cNvSpPr>
          <p:nvPr/>
        </p:nvSpPr>
        <p:spPr bwMode="auto">
          <a:xfrm>
            <a:off x="4572000" y="1124744"/>
            <a:ext cx="1512168" cy="656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ja-JP" altLang="en-US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208" name="Rectangle 13"/>
          <p:cNvSpPr>
            <a:spLocks noChangeArrowheads="1"/>
          </p:cNvSpPr>
          <p:nvPr/>
        </p:nvSpPr>
        <p:spPr bwMode="auto">
          <a:xfrm>
            <a:off x="7134251" y="1124744"/>
            <a:ext cx="1223963" cy="658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ja-JP" altLang="en-US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209" name="Text Box 25"/>
          <p:cNvSpPr txBox="1">
            <a:spLocks noChangeArrowheads="1"/>
          </p:cNvSpPr>
          <p:nvPr/>
        </p:nvSpPr>
        <p:spPr bwMode="auto">
          <a:xfrm>
            <a:off x="2357422" y="1124744"/>
            <a:ext cx="1222374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ja-JP" sz="1600" dirty="0">
                <a:latin typeface="+mn-lt"/>
                <a:ea typeface="Batang" pitchFamily="18" charset="-127"/>
                <a:cs typeface="Arial Unicode MS" pitchFamily="50" charset="-128"/>
              </a:rPr>
              <a:t>Уровень </a:t>
            </a:r>
            <a:r>
              <a:rPr lang="ru-RU" altLang="ja-JP" sz="1600" b="1" dirty="0" smtClean="0">
                <a:latin typeface="+mn-lt"/>
                <a:ea typeface="Batang" pitchFamily="18" charset="-127"/>
                <a:cs typeface="Arial Unicode MS" pitchFamily="50" charset="-128"/>
              </a:rPr>
              <a:t>село</a:t>
            </a:r>
            <a:endParaRPr lang="ja-JP" altLang="en-US" sz="1600" b="1" dirty="0">
              <a:latin typeface="+mn-lt"/>
              <a:ea typeface="Batang" pitchFamily="18" charset="-127"/>
              <a:cs typeface="Arial Unicode MS" pitchFamily="50" charset="-128"/>
            </a:endParaRPr>
          </a:p>
        </p:txBody>
      </p:sp>
      <p:sp>
        <p:nvSpPr>
          <p:cNvPr id="8210" name="Text Box 26"/>
          <p:cNvSpPr txBox="1">
            <a:spLocks noChangeArrowheads="1"/>
          </p:cNvSpPr>
          <p:nvPr/>
        </p:nvSpPr>
        <p:spPr bwMode="auto">
          <a:xfrm>
            <a:off x="7143769" y="1188041"/>
            <a:ext cx="1214446" cy="584775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ja-JP" sz="1600" dirty="0">
                <a:latin typeface="+mn-lt"/>
                <a:ea typeface="Batang" pitchFamily="18" charset="-127"/>
                <a:cs typeface="Arial Unicode MS" pitchFamily="50" charset="-128"/>
              </a:rPr>
              <a:t>Уровень </a:t>
            </a:r>
            <a:r>
              <a:rPr lang="ru-RU" altLang="ja-JP" sz="1600" b="1" dirty="0" smtClean="0">
                <a:latin typeface="+mn-lt"/>
                <a:ea typeface="Batang" pitchFamily="18" charset="-127"/>
                <a:cs typeface="Arial Unicode MS" pitchFamily="50" charset="-128"/>
              </a:rPr>
              <a:t>Республика</a:t>
            </a:r>
            <a:endParaRPr lang="ja-JP" altLang="en-US" sz="1600" b="1" dirty="0">
              <a:latin typeface="+mn-lt"/>
              <a:ea typeface="Batang" pitchFamily="18" charset="-127"/>
              <a:cs typeface="Arial Unicode MS" pitchFamily="50" charset="-128"/>
            </a:endParaRPr>
          </a:p>
        </p:txBody>
      </p:sp>
      <p:sp>
        <p:nvSpPr>
          <p:cNvPr id="8211" name="Text Box 27"/>
          <p:cNvSpPr txBox="1">
            <a:spLocks noChangeArrowheads="1"/>
          </p:cNvSpPr>
          <p:nvPr/>
        </p:nvSpPr>
        <p:spPr bwMode="auto">
          <a:xfrm>
            <a:off x="4643438" y="1188041"/>
            <a:ext cx="1512168" cy="584775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ja-JP" sz="1600" dirty="0">
                <a:latin typeface="+mj-lt"/>
                <a:ea typeface="Cambria Math" pitchFamily="18" charset="0"/>
                <a:cs typeface="Arial Unicode MS" pitchFamily="50" charset="-128"/>
              </a:rPr>
              <a:t>Уровень </a:t>
            </a:r>
            <a:r>
              <a:rPr lang="ru-RU" altLang="ja-JP" sz="1600" b="1" dirty="0" smtClean="0">
                <a:latin typeface="+mj-lt"/>
                <a:ea typeface="Cambria Math" pitchFamily="18" charset="0"/>
                <a:cs typeface="Arial Unicode MS" pitchFamily="50" charset="-128"/>
              </a:rPr>
              <a:t>район/область</a:t>
            </a:r>
            <a:endParaRPr lang="ja-JP" altLang="en-US" sz="1600" b="1" dirty="0">
              <a:latin typeface="+mj-lt"/>
              <a:ea typeface="Batang" pitchFamily="18" charset="-127"/>
              <a:cs typeface="Arial Unicode MS" pitchFamily="50" charset="-128"/>
            </a:endParaRPr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2347292" y="2199721"/>
            <a:ext cx="1296988" cy="1800783"/>
          </a:xfrm>
          <a:prstGeom prst="roundRect">
            <a:avLst>
              <a:gd name="adj" fmla="val 16667"/>
            </a:avLst>
          </a:prstGeom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ja-JP" altLang="en-US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213" name="AutoShape 32"/>
          <p:cNvSpPr>
            <a:spLocks noChangeArrowheads="1"/>
          </p:cNvSpPr>
          <p:nvPr/>
        </p:nvSpPr>
        <p:spPr bwMode="auto">
          <a:xfrm>
            <a:off x="6858016" y="2000240"/>
            <a:ext cx="1714512" cy="928694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214" name="Text Box 23"/>
          <p:cNvSpPr txBox="1">
            <a:spLocks noChangeArrowheads="1"/>
          </p:cNvSpPr>
          <p:nvPr/>
        </p:nvSpPr>
        <p:spPr bwMode="auto">
          <a:xfrm>
            <a:off x="2319116" y="2581861"/>
            <a:ext cx="1325163" cy="993221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  <a:spcBef>
                <a:spcPct val="50000"/>
              </a:spcBef>
            </a:pPr>
            <a:r>
              <a:rPr lang="ru-RU" altLang="ja-JP" sz="14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Товарно-сервисные </a:t>
            </a:r>
            <a:r>
              <a:rPr lang="ru-RU" altLang="ja-JP" sz="14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кооперативы (комплекс услуг)</a:t>
            </a:r>
            <a:endParaRPr lang="ja-JP" altLang="en-US" sz="1400" dirty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8215" name="AutoShape 33"/>
          <p:cNvSpPr>
            <a:spLocks noChangeArrowheads="1"/>
          </p:cNvSpPr>
          <p:nvPr/>
        </p:nvSpPr>
        <p:spPr bwMode="auto">
          <a:xfrm>
            <a:off x="6929454" y="3000372"/>
            <a:ext cx="1571636" cy="1214446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216" name="AutoShape 34"/>
          <p:cNvSpPr>
            <a:spLocks noChangeArrowheads="1"/>
          </p:cNvSpPr>
          <p:nvPr/>
        </p:nvSpPr>
        <p:spPr bwMode="auto">
          <a:xfrm>
            <a:off x="4357686" y="5429264"/>
            <a:ext cx="4031258" cy="57636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220" name="AutoShape 38"/>
          <p:cNvSpPr>
            <a:spLocks noChangeArrowheads="1"/>
          </p:cNvSpPr>
          <p:nvPr/>
        </p:nvSpPr>
        <p:spPr bwMode="auto">
          <a:xfrm>
            <a:off x="4195777" y="2071678"/>
            <a:ext cx="2376487" cy="214314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ja-JP" altLang="en-US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222" name="AutoShape 40"/>
          <p:cNvSpPr>
            <a:spLocks noChangeArrowheads="1"/>
          </p:cNvSpPr>
          <p:nvPr/>
        </p:nvSpPr>
        <p:spPr bwMode="auto">
          <a:xfrm>
            <a:off x="2357422" y="4582295"/>
            <a:ext cx="1357322" cy="775531"/>
          </a:xfrm>
          <a:prstGeom prst="roundRect">
            <a:avLst>
              <a:gd name="adj" fmla="val 16667"/>
            </a:avLst>
          </a:prstGeom>
          <a:ln>
            <a:solidFill>
              <a:srgbClr val="0080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ja-JP" altLang="en-US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223" name="AutoShape 41"/>
          <p:cNvSpPr>
            <a:spLocks noChangeArrowheads="1"/>
          </p:cNvSpPr>
          <p:nvPr/>
        </p:nvSpPr>
        <p:spPr bwMode="auto">
          <a:xfrm>
            <a:off x="6929454" y="4357694"/>
            <a:ext cx="1571636" cy="100013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224" name="Text Box 24"/>
          <p:cNvSpPr txBox="1">
            <a:spLocks noChangeArrowheads="1"/>
          </p:cNvSpPr>
          <p:nvPr/>
        </p:nvSpPr>
        <p:spPr bwMode="auto">
          <a:xfrm>
            <a:off x="2357422" y="4714884"/>
            <a:ext cx="1357322" cy="451406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spcBef>
                <a:spcPct val="50000"/>
              </a:spcBef>
            </a:pPr>
            <a:r>
              <a:rPr lang="ru-RU" altLang="ja-JP" sz="1400" dirty="0" smtClean="0">
                <a:latin typeface="+mn-lt"/>
                <a:ea typeface="Batang" pitchFamily="18" charset="-127"/>
              </a:rPr>
              <a:t>Финансовые кооперативы</a:t>
            </a:r>
            <a:endParaRPr lang="ja-JP" altLang="en-US" sz="1400" dirty="0">
              <a:latin typeface="+mn-lt"/>
              <a:ea typeface="Batang" pitchFamily="18" charset="-127"/>
            </a:endParaRPr>
          </a:p>
        </p:txBody>
      </p:sp>
      <p:sp>
        <p:nvSpPr>
          <p:cNvPr id="8226" name="Text Box 14"/>
          <p:cNvSpPr txBox="1">
            <a:spLocks noChangeArrowheads="1"/>
          </p:cNvSpPr>
          <p:nvPr/>
        </p:nvSpPr>
        <p:spPr bwMode="auto">
          <a:xfrm>
            <a:off x="6929455" y="2071678"/>
            <a:ext cx="1643074" cy="825034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Bef>
                <a:spcPts val="0"/>
              </a:spcBef>
            </a:pPr>
            <a:r>
              <a:rPr lang="ru-RU" altLang="ja-JP" sz="1400" b="1" dirty="0" smtClean="0">
                <a:solidFill>
                  <a:srgbClr val="FF0000"/>
                </a:solidFill>
                <a:latin typeface="+mn-lt"/>
                <a:ea typeface="Batang" pitchFamily="18" charset="-127"/>
              </a:rPr>
              <a:t>Менеджмент </a:t>
            </a:r>
            <a:r>
              <a:rPr lang="ru-RU" altLang="ja-JP" sz="1400" dirty="0" smtClean="0">
                <a:latin typeface="+mn-lt"/>
                <a:ea typeface="Batang" pitchFamily="18" charset="-127"/>
              </a:rPr>
              <a:t>Союз кооперативов </a:t>
            </a:r>
            <a:r>
              <a:rPr lang="ru-RU" altLang="ja-JP" sz="1400" i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Batang" pitchFamily="18" charset="-127"/>
              </a:rPr>
              <a:t>(лобби, </a:t>
            </a:r>
            <a:r>
              <a:rPr lang="ru-RU" altLang="ja-JP" sz="1400" i="1" dirty="0" err="1" smtClean="0">
                <a:solidFill>
                  <a:schemeClr val="bg2">
                    <a:lumMod val="50000"/>
                  </a:schemeClr>
                </a:solidFill>
                <a:latin typeface="+mn-lt"/>
                <a:ea typeface="Batang" pitchFamily="18" charset="-127"/>
              </a:rPr>
              <a:t>консульт</a:t>
            </a:r>
            <a:r>
              <a:rPr lang="ru-RU" altLang="ja-JP" sz="1400" i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Batang" pitchFamily="18" charset="-127"/>
              </a:rPr>
              <a:t>.)</a:t>
            </a:r>
            <a:endParaRPr lang="ja-JP" altLang="en-US" sz="1400" i="1" dirty="0">
              <a:solidFill>
                <a:schemeClr val="bg2">
                  <a:lumMod val="50000"/>
                </a:schemeClr>
              </a:solidFill>
              <a:latin typeface="+mn-lt"/>
              <a:ea typeface="Batang" pitchFamily="18" charset="-127"/>
            </a:endParaRPr>
          </a:p>
        </p:txBody>
      </p:sp>
      <p:sp>
        <p:nvSpPr>
          <p:cNvPr id="8227" name="Text Box 20"/>
          <p:cNvSpPr txBox="1">
            <a:spLocks noChangeArrowheads="1"/>
          </p:cNvSpPr>
          <p:nvPr/>
        </p:nvSpPr>
        <p:spPr bwMode="auto">
          <a:xfrm>
            <a:off x="4286248" y="2071678"/>
            <a:ext cx="2214578" cy="2143140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ja-JP" sz="16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Региональный </a:t>
            </a:r>
            <a:r>
              <a:rPr lang="ru-RU" altLang="ja-JP" sz="16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товарно-сервисный кооператив </a:t>
            </a:r>
            <a:r>
              <a:rPr lang="ru-RU" altLang="ja-JP" sz="1400" dirty="0" smtClean="0">
                <a:latin typeface="Cambria Math" pitchFamily="18" charset="0"/>
                <a:ea typeface="Cambria Math" pitchFamily="18" charset="0"/>
              </a:rPr>
              <a:t>Снабжение</a:t>
            </a:r>
            <a:r>
              <a:rPr lang="ru-RU" altLang="ja-JP" sz="1400" dirty="0" smtClean="0">
                <a:latin typeface="Cambria Math" pitchFamily="18" charset="0"/>
                <a:ea typeface="Cambria Math" pitchFamily="18" charset="0"/>
              </a:rPr>
              <a:t>, сбыт, </a:t>
            </a:r>
            <a:r>
              <a:rPr lang="ru-RU" altLang="ja-JP" sz="1400" dirty="0" smtClean="0">
                <a:latin typeface="Cambria Math" pitchFamily="18" charset="0"/>
                <a:ea typeface="Cambria Math" pitchFamily="18" charset="0"/>
              </a:rPr>
              <a:t>переработка консультация </a:t>
            </a:r>
            <a:r>
              <a:rPr lang="ru-RU" sz="1400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ru-RU" sz="1400" i="1" dirty="0">
                <a:latin typeface="Cambria Math" pitchFamily="18" charset="0"/>
                <a:ea typeface="Cambria Math" pitchFamily="18" charset="0"/>
              </a:rPr>
              <a:t>в состав входит несколько сельских </a:t>
            </a:r>
            <a:r>
              <a:rPr lang="ru-RU" sz="1400" i="1" dirty="0" smtClean="0">
                <a:latin typeface="Cambria Math" pitchFamily="18" charset="0"/>
                <a:ea typeface="Cambria Math" pitchFamily="18" charset="0"/>
              </a:rPr>
              <a:t>ТСК)</a:t>
            </a:r>
            <a:endParaRPr lang="ru-RU" sz="14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228" name="Text Box 15"/>
          <p:cNvSpPr txBox="1">
            <a:spLocks noChangeArrowheads="1"/>
          </p:cNvSpPr>
          <p:nvPr/>
        </p:nvSpPr>
        <p:spPr bwMode="auto">
          <a:xfrm>
            <a:off x="7000892" y="3000372"/>
            <a:ext cx="1478368" cy="1169551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ja-JP" sz="1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Торговля </a:t>
            </a:r>
            <a:r>
              <a:rPr lang="ru-RU" altLang="ja-JP" sz="1400" dirty="0" smtClean="0">
                <a:latin typeface="Cambria Math" pitchFamily="18" charset="0"/>
                <a:ea typeface="Cambria Math" pitchFamily="18" charset="0"/>
              </a:rPr>
              <a:t>Центральный </a:t>
            </a:r>
            <a:r>
              <a:rPr lang="ru-RU" altLang="ja-JP" sz="1400" dirty="0" smtClean="0">
                <a:latin typeface="Cambria Math" pitchFamily="18" charset="0"/>
                <a:ea typeface="Cambria Math" pitchFamily="18" charset="0"/>
              </a:rPr>
              <a:t>кооператив </a:t>
            </a:r>
            <a:r>
              <a:rPr lang="ru-RU" altLang="ja-JP" sz="1400" i="1" dirty="0" smtClean="0">
                <a:solidFill>
                  <a:schemeClr val="bg2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(снабжение и </a:t>
            </a:r>
            <a:r>
              <a:rPr lang="ru-RU" altLang="ja-JP" sz="1400" i="1" dirty="0" smtClean="0">
                <a:solidFill>
                  <a:schemeClr val="bg2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сбыт)</a:t>
            </a:r>
            <a:endParaRPr lang="ja-JP" altLang="en-US" sz="1400" i="1" dirty="0">
              <a:solidFill>
                <a:schemeClr val="bg2">
                  <a:lumMod val="50000"/>
                </a:schemeClr>
              </a:solidFill>
              <a:latin typeface="Cambria Math" pitchFamily="18" charset="0"/>
              <a:ea typeface="Batang" pitchFamily="18" charset="-127"/>
            </a:endParaRPr>
          </a:p>
        </p:txBody>
      </p:sp>
      <p:sp>
        <p:nvSpPr>
          <p:cNvPr id="8229" name="Text Box 19"/>
          <p:cNvSpPr txBox="1">
            <a:spLocks noChangeArrowheads="1"/>
          </p:cNvSpPr>
          <p:nvPr/>
        </p:nvSpPr>
        <p:spPr bwMode="auto">
          <a:xfrm>
            <a:off x="6929454" y="4383953"/>
            <a:ext cx="1571636" cy="1015663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ja-JP" sz="1200" b="1" dirty="0" smtClean="0">
                <a:solidFill>
                  <a:srgbClr val="FF0000"/>
                </a:solidFill>
                <a:latin typeface="+mn-lt"/>
                <a:ea typeface="Batang" pitchFamily="18" charset="-127"/>
              </a:rPr>
              <a:t>Кредитование и депозиты</a:t>
            </a:r>
            <a:r>
              <a:rPr lang="ru-RU" altLang="ja-JP" sz="1200" dirty="0" smtClean="0">
                <a:solidFill>
                  <a:srgbClr val="006600"/>
                </a:solidFill>
                <a:latin typeface="+mn-lt"/>
                <a:ea typeface="Batang" pitchFamily="18" charset="-127"/>
                <a:cs typeface="Arial Unicode MS" pitchFamily="50" charset="-128"/>
              </a:rPr>
              <a:t> </a:t>
            </a:r>
            <a:r>
              <a:rPr lang="ru-RU" altLang="ja-JP" sz="1200" dirty="0" smtClean="0">
                <a:latin typeface="+mn-lt"/>
                <a:ea typeface="Batang" pitchFamily="18" charset="-127"/>
                <a:cs typeface="Arial Unicode MS" pitchFamily="50" charset="-128"/>
              </a:rPr>
              <a:t>Центральный к</a:t>
            </a:r>
            <a:r>
              <a:rPr lang="ru-RU" altLang="ja-JP" sz="1200" dirty="0" smtClean="0">
                <a:latin typeface="+mn-lt"/>
                <a:ea typeface="Batang" pitchFamily="18" charset="-127"/>
              </a:rPr>
              <a:t>ооперативный  банк</a:t>
            </a:r>
            <a:endParaRPr lang="ru-RU" altLang="ja-JP" sz="1200" dirty="0" smtClean="0">
              <a:latin typeface="+mn-lt"/>
              <a:ea typeface="Batang" pitchFamily="18" charset="-127"/>
            </a:endParaRPr>
          </a:p>
        </p:txBody>
      </p:sp>
      <p:sp>
        <p:nvSpPr>
          <p:cNvPr id="8230" name="Text Box 18"/>
          <p:cNvSpPr txBox="1">
            <a:spLocks noChangeArrowheads="1"/>
          </p:cNvSpPr>
          <p:nvPr/>
        </p:nvSpPr>
        <p:spPr bwMode="auto">
          <a:xfrm>
            <a:off x="4572000" y="5495365"/>
            <a:ext cx="3643338" cy="461665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ja-JP" sz="1200" b="1" dirty="0" smtClean="0">
                <a:solidFill>
                  <a:srgbClr val="FF0000"/>
                </a:solidFill>
                <a:latin typeface="+mn-lt"/>
                <a:ea typeface="Batang" pitchFamily="18" charset="-127"/>
              </a:rPr>
              <a:t>Страхование</a:t>
            </a:r>
            <a:r>
              <a:rPr lang="ru-RU" altLang="ja-JP" sz="1200" dirty="0" smtClean="0">
                <a:latin typeface="+mn-lt"/>
                <a:ea typeface="Batang" pitchFamily="18" charset="-127"/>
              </a:rPr>
              <a:t>/ Фонд взаимного страхования               (филиалы и республиканское управление)</a:t>
            </a:r>
            <a:endParaRPr lang="ja-JP" altLang="en-US" sz="1200" dirty="0">
              <a:latin typeface="+mn-lt"/>
              <a:ea typeface="Batang" pitchFamily="18" charset="-127"/>
            </a:endParaRPr>
          </a:p>
        </p:txBody>
      </p:sp>
      <p:sp>
        <p:nvSpPr>
          <p:cNvPr id="8234" name="Text Box 47"/>
          <p:cNvSpPr txBox="1">
            <a:spLocks noChangeArrowheads="1"/>
          </p:cNvSpPr>
          <p:nvPr/>
        </p:nvSpPr>
        <p:spPr bwMode="auto">
          <a:xfrm>
            <a:off x="466724" y="2060575"/>
            <a:ext cx="1152526" cy="306388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ja-JP" sz="1400" dirty="0">
                <a:latin typeface="+mn-lt"/>
                <a:ea typeface="Batang" pitchFamily="18" charset="-127"/>
              </a:rPr>
              <a:t>Фермеры</a:t>
            </a:r>
            <a:endParaRPr lang="ja-JP" altLang="en-US" sz="1400" dirty="0">
              <a:latin typeface="+mn-lt"/>
              <a:ea typeface="Batang" pitchFamily="18" charset="-127"/>
            </a:endParaRPr>
          </a:p>
        </p:txBody>
      </p:sp>
      <p:sp>
        <p:nvSpPr>
          <p:cNvPr id="8235" name="Text Box 42"/>
          <p:cNvSpPr txBox="1">
            <a:spLocks noChangeArrowheads="1"/>
          </p:cNvSpPr>
          <p:nvPr/>
        </p:nvSpPr>
        <p:spPr bwMode="auto">
          <a:xfrm>
            <a:off x="466724" y="2708275"/>
            <a:ext cx="1152526" cy="306388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ja-JP" sz="1400" dirty="0">
                <a:latin typeface="+mn-lt"/>
                <a:ea typeface="Batang" pitchFamily="18" charset="-127"/>
              </a:rPr>
              <a:t>Фермеры</a:t>
            </a:r>
            <a:endParaRPr lang="ja-JP" altLang="en-US" sz="1400" dirty="0">
              <a:latin typeface="+mn-lt"/>
              <a:ea typeface="Batang" pitchFamily="18" charset="-127"/>
            </a:endParaRPr>
          </a:p>
        </p:txBody>
      </p:sp>
      <p:sp>
        <p:nvSpPr>
          <p:cNvPr id="8236" name="Text Box 43"/>
          <p:cNvSpPr txBox="1">
            <a:spLocks noChangeArrowheads="1"/>
          </p:cNvSpPr>
          <p:nvPr/>
        </p:nvSpPr>
        <p:spPr bwMode="auto">
          <a:xfrm>
            <a:off x="466724" y="3429000"/>
            <a:ext cx="1223964" cy="306388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ja-JP" sz="1400" dirty="0">
                <a:latin typeface="+mn-lt"/>
                <a:ea typeface="Batang" pitchFamily="18" charset="-127"/>
              </a:rPr>
              <a:t>Фермеры</a:t>
            </a:r>
            <a:endParaRPr lang="ja-JP" altLang="en-US" sz="1400" dirty="0">
              <a:latin typeface="+mn-lt"/>
              <a:ea typeface="Batang" pitchFamily="18" charset="-127"/>
            </a:endParaRPr>
          </a:p>
        </p:txBody>
      </p:sp>
      <p:sp>
        <p:nvSpPr>
          <p:cNvPr id="8237" name="Text Box 44"/>
          <p:cNvSpPr txBox="1">
            <a:spLocks noChangeArrowheads="1"/>
          </p:cNvSpPr>
          <p:nvPr/>
        </p:nvSpPr>
        <p:spPr bwMode="auto">
          <a:xfrm>
            <a:off x="466724" y="4149725"/>
            <a:ext cx="1223964" cy="306388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ja-JP" sz="1400" dirty="0">
                <a:latin typeface="+mn-lt"/>
                <a:ea typeface="Batang" pitchFamily="18" charset="-127"/>
              </a:rPr>
              <a:t>Фермеры</a:t>
            </a:r>
            <a:endParaRPr lang="ja-JP" altLang="en-US" sz="1400" dirty="0">
              <a:latin typeface="+mn-lt"/>
              <a:ea typeface="Batang" pitchFamily="18" charset="-127"/>
            </a:endParaRPr>
          </a:p>
        </p:txBody>
      </p:sp>
      <p:sp>
        <p:nvSpPr>
          <p:cNvPr id="8238" name="Text Box 45"/>
          <p:cNvSpPr txBox="1">
            <a:spLocks noChangeArrowheads="1"/>
          </p:cNvSpPr>
          <p:nvPr/>
        </p:nvSpPr>
        <p:spPr bwMode="auto">
          <a:xfrm>
            <a:off x="466724" y="4868863"/>
            <a:ext cx="1223964" cy="306387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ja-JP" sz="1400" dirty="0">
                <a:latin typeface="+mn-lt"/>
                <a:ea typeface="Batang" pitchFamily="18" charset="-127"/>
              </a:rPr>
              <a:t>Фермеры</a:t>
            </a:r>
            <a:endParaRPr lang="ja-JP" altLang="en-US" sz="1400" dirty="0">
              <a:latin typeface="+mn-lt"/>
              <a:ea typeface="Batang" pitchFamily="18" charset="-127"/>
            </a:endParaRPr>
          </a:p>
        </p:txBody>
      </p:sp>
      <p:sp>
        <p:nvSpPr>
          <p:cNvPr id="8239" name="Text Box 46"/>
          <p:cNvSpPr txBox="1">
            <a:spLocks noChangeArrowheads="1"/>
          </p:cNvSpPr>
          <p:nvPr/>
        </p:nvSpPr>
        <p:spPr bwMode="auto">
          <a:xfrm>
            <a:off x="466724" y="5589588"/>
            <a:ext cx="1223964" cy="306387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ja-JP" sz="1400" dirty="0">
                <a:latin typeface="+mn-lt"/>
                <a:ea typeface="Batang" pitchFamily="18" charset="-127"/>
              </a:rPr>
              <a:t>Фермеры</a:t>
            </a:r>
            <a:endParaRPr lang="ja-JP" altLang="en-US" sz="1400" dirty="0">
              <a:latin typeface="+mn-lt"/>
              <a:ea typeface="Batang" pitchFamily="18" charset="-127"/>
            </a:endParaRPr>
          </a:p>
        </p:txBody>
      </p:sp>
      <p:sp>
        <p:nvSpPr>
          <p:cNvPr id="8240" name="Line 55"/>
          <p:cNvSpPr>
            <a:spLocks noChangeShapeType="1"/>
          </p:cNvSpPr>
          <p:nvPr/>
        </p:nvSpPr>
        <p:spPr bwMode="auto">
          <a:xfrm>
            <a:off x="1616855" y="4291807"/>
            <a:ext cx="717729" cy="620918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42" name="Line 57"/>
          <p:cNvSpPr>
            <a:spLocks noChangeShapeType="1"/>
          </p:cNvSpPr>
          <p:nvPr/>
        </p:nvSpPr>
        <p:spPr bwMode="auto">
          <a:xfrm flipV="1">
            <a:off x="1619250" y="2735434"/>
            <a:ext cx="722264" cy="188741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8243" name="Line 58"/>
          <p:cNvSpPr>
            <a:spLocks noChangeShapeType="1"/>
          </p:cNvSpPr>
          <p:nvPr/>
        </p:nvSpPr>
        <p:spPr bwMode="auto">
          <a:xfrm>
            <a:off x="1619250" y="3644899"/>
            <a:ext cx="670133" cy="1198299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45" name="Line 60"/>
          <p:cNvSpPr>
            <a:spLocks noChangeShapeType="1"/>
          </p:cNvSpPr>
          <p:nvPr/>
        </p:nvSpPr>
        <p:spPr bwMode="auto">
          <a:xfrm flipV="1">
            <a:off x="1619250" y="2762345"/>
            <a:ext cx="705962" cy="2322418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8246" name="Line 61"/>
          <p:cNvSpPr>
            <a:spLocks noChangeShapeType="1"/>
          </p:cNvSpPr>
          <p:nvPr/>
        </p:nvSpPr>
        <p:spPr bwMode="auto">
          <a:xfrm flipV="1">
            <a:off x="1619250" y="2718695"/>
            <a:ext cx="711229" cy="3013768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8251" name="Line 66"/>
          <p:cNvSpPr>
            <a:spLocks noChangeShapeType="1"/>
          </p:cNvSpPr>
          <p:nvPr/>
        </p:nvSpPr>
        <p:spPr bwMode="auto">
          <a:xfrm flipH="1" flipV="1">
            <a:off x="3630118" y="3143245"/>
            <a:ext cx="727568" cy="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8252" name="Line 67"/>
          <p:cNvSpPr>
            <a:spLocks noChangeShapeType="1"/>
          </p:cNvSpPr>
          <p:nvPr/>
        </p:nvSpPr>
        <p:spPr bwMode="auto">
          <a:xfrm flipV="1">
            <a:off x="3714744" y="4929196"/>
            <a:ext cx="500066" cy="1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68" name="Line 55"/>
          <p:cNvSpPr>
            <a:spLocks noChangeShapeType="1"/>
          </p:cNvSpPr>
          <p:nvPr/>
        </p:nvSpPr>
        <p:spPr bwMode="auto">
          <a:xfrm flipH="1">
            <a:off x="1600040" y="4929197"/>
            <a:ext cx="757381" cy="828929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9" name="Line 55"/>
          <p:cNvSpPr>
            <a:spLocks noChangeShapeType="1"/>
          </p:cNvSpPr>
          <p:nvPr/>
        </p:nvSpPr>
        <p:spPr bwMode="auto">
          <a:xfrm>
            <a:off x="1634010" y="2861468"/>
            <a:ext cx="723412" cy="206773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" name="Line 55"/>
          <p:cNvSpPr>
            <a:spLocks noChangeShapeType="1"/>
          </p:cNvSpPr>
          <p:nvPr/>
        </p:nvSpPr>
        <p:spPr bwMode="auto">
          <a:xfrm flipV="1">
            <a:off x="1616855" y="4903990"/>
            <a:ext cx="708357" cy="145049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" name="Line 55"/>
          <p:cNvSpPr>
            <a:spLocks noChangeShapeType="1"/>
          </p:cNvSpPr>
          <p:nvPr/>
        </p:nvSpPr>
        <p:spPr bwMode="auto">
          <a:xfrm flipV="1">
            <a:off x="1619916" y="2754629"/>
            <a:ext cx="741475" cy="92474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75" name="Line 55"/>
          <p:cNvSpPr>
            <a:spLocks noChangeShapeType="1"/>
          </p:cNvSpPr>
          <p:nvPr/>
        </p:nvSpPr>
        <p:spPr bwMode="auto">
          <a:xfrm>
            <a:off x="1625036" y="1576902"/>
            <a:ext cx="719655" cy="1158531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77" name="Line 70"/>
          <p:cNvSpPr>
            <a:spLocks noChangeShapeType="1"/>
          </p:cNvSpPr>
          <p:nvPr/>
        </p:nvSpPr>
        <p:spPr bwMode="auto">
          <a:xfrm>
            <a:off x="6480151" y="2636912"/>
            <a:ext cx="520741" cy="6269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79" name="AutoShape 38"/>
          <p:cNvSpPr>
            <a:spLocks noChangeArrowheads="1"/>
          </p:cNvSpPr>
          <p:nvPr/>
        </p:nvSpPr>
        <p:spPr bwMode="auto">
          <a:xfrm>
            <a:off x="4214810" y="4357694"/>
            <a:ext cx="2376487" cy="928694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solidFill>
              <a:srgbClr val="9A147D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ja-JP" altLang="en-US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8" name="Text Box 20"/>
          <p:cNvSpPr txBox="1">
            <a:spLocks noChangeArrowheads="1"/>
          </p:cNvSpPr>
          <p:nvPr/>
        </p:nvSpPr>
        <p:spPr bwMode="auto">
          <a:xfrm>
            <a:off x="4214810" y="4419362"/>
            <a:ext cx="2357454" cy="795588"/>
          </a:xfrm>
          <a:prstGeom prst="rect">
            <a:avLst/>
          </a:prstGeom>
          <a:noFill/>
          <a:ln w="25400" algn="ctr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ja-JP" sz="1200" b="1" dirty="0" smtClean="0">
                <a:ea typeface="Batang" pitchFamily="18" charset="-127"/>
              </a:rPr>
              <a:t>Региональный кооперативный банк </a:t>
            </a:r>
            <a:r>
              <a:rPr lang="ru-RU" sz="1200" i="1" dirty="0" smtClean="0">
                <a:latin typeface="+mn-lt"/>
              </a:rPr>
              <a:t>(в состав входит несколько финансовые кооперативы)</a:t>
            </a:r>
            <a:endParaRPr lang="ru-RU" sz="1200" i="1" dirty="0">
              <a:latin typeface="+mn-lt"/>
            </a:endParaRPr>
          </a:p>
        </p:txBody>
      </p:sp>
      <p:sp>
        <p:nvSpPr>
          <p:cNvPr id="89" name="Line 70"/>
          <p:cNvSpPr>
            <a:spLocks noChangeShapeType="1"/>
          </p:cNvSpPr>
          <p:nvPr/>
        </p:nvSpPr>
        <p:spPr bwMode="auto">
          <a:xfrm>
            <a:off x="6429388" y="4857760"/>
            <a:ext cx="601348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90" name="Line 70"/>
          <p:cNvSpPr>
            <a:spLocks noChangeShapeType="1"/>
          </p:cNvSpPr>
          <p:nvPr/>
        </p:nvSpPr>
        <p:spPr bwMode="auto">
          <a:xfrm>
            <a:off x="6500826" y="3643314"/>
            <a:ext cx="500066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01205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1400066"/>
          </a:xfrm>
        </p:spPr>
        <p:txBody>
          <a:bodyPr>
            <a:noAutofit/>
          </a:bodyPr>
          <a:lstStyle/>
          <a:p>
            <a:pPr algn="ctr"/>
            <a:r>
              <a:rPr lang="ru-RU" altLang="ja-JP" sz="3200" b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Товардык</a:t>
            </a:r>
            <a:r>
              <a:rPr lang="ru-RU" altLang="ja-JP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altLang="ja-JP" sz="3200" b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жана</a:t>
            </a:r>
            <a:r>
              <a:rPr lang="ru-RU" altLang="ja-JP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altLang="ja-JP" sz="3200" b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сервистик</a:t>
            </a:r>
            <a:r>
              <a:rPr lang="ru-RU" altLang="ja-JP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кооператив же </a:t>
            </a:r>
            <a:r>
              <a:rPr lang="ru-RU" altLang="ja-JP" sz="3200" b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жаны</a:t>
            </a:r>
            <a:r>
              <a:rPr lang="ru-RU" altLang="ja-JP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altLang="ja-JP" sz="3200" b="1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моделдеги</a:t>
            </a:r>
            <a:r>
              <a:rPr lang="ru-RU" altLang="ja-JP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кооператив                      (комплекс услуг)</a:t>
            </a:r>
            <a:endParaRPr lang="ru-RU" sz="32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608512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Мүчөөлөрдү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агро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каражаттар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менен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жабдуу</a:t>
            </a: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Алардын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кандайдыр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бир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бөлүгүн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товардык кредит катары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берүү</a:t>
            </a: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Мүчөлөрдүн өндүргөн </a:t>
            </a:r>
            <a:r>
              <a:rPr lang="ru-RU" dirty="0" err="1">
                <a:latin typeface="Cambria Math" pitchFamily="18" charset="0"/>
                <a:ea typeface="Cambria Math" pitchFamily="18" charset="0"/>
              </a:rPr>
              <a:t>продукцияларын</a:t>
            </a:r>
            <a:r>
              <a:rPr lang="ru-RU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>
                <a:latin typeface="Cambria Math" pitchFamily="18" charset="0"/>
                <a:ea typeface="Cambria Math" pitchFamily="18" charset="0"/>
              </a:rPr>
              <a:t>сатуу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  <a:p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Фьючерсттик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контрактар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менен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иш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алып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баруу</a:t>
            </a: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Техникалык-сервисттик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кызмат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көрсөтүү</a:t>
            </a: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Продукцияларды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кампаларга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сактоо</a:t>
            </a: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Жана башка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кызматтарды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көрсөтүү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108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Бул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системаны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кантип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курабыз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аны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эмнеден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баштоо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керек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?</a:t>
            </a:r>
            <a:endParaRPr lang="ru-RU" sz="3600" i="1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039B6FB-AE75-4AFD-A62C-C99676543F5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>
                <a:latin typeface="Cambria Math" pitchFamily="18" charset="0"/>
                <a:ea typeface="Cambria Math" pitchFamily="18" charset="0"/>
              </a:rPr>
              <a:t>1.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Кооперативдерди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өнүктүрүү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боюнча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мамлекеттик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 программа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иштелип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чыгуу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 зарыл.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Ушул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программага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баардык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көйгөйлөрдү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чечүү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жолдору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камтылышы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керек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. </a:t>
            </a:r>
            <a:endParaRPr lang="ru-RU" sz="2800" i="1" dirty="0">
              <a:latin typeface="Cambria Math" pitchFamily="18" charset="0"/>
              <a:ea typeface="Cambria Math" pitchFamily="18" charset="0"/>
            </a:endParaRPr>
          </a:p>
          <a:p>
            <a:r>
              <a:rPr lang="ru-RU" sz="2800" dirty="0">
                <a:latin typeface="Cambria Math" pitchFamily="18" charset="0"/>
                <a:ea typeface="Cambria Math" pitchFamily="18" charset="0"/>
              </a:rPr>
              <a:t>2.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Атайын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Кооперативдик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 Совет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түзүлүп программанын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аткарылышын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көзөмөлдөп 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жана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кординация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 smtClean="0">
                <a:latin typeface="Cambria Math" pitchFamily="18" charset="0"/>
                <a:ea typeface="Cambria Math" pitchFamily="18" charset="0"/>
              </a:rPr>
              <a:t>кылып</a:t>
            </a:r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турушу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dirty="0" err="1">
                <a:latin typeface="Cambria Math" pitchFamily="18" charset="0"/>
                <a:ea typeface="Cambria Math" pitchFamily="18" charset="0"/>
              </a:rPr>
              <a:t>керек</a:t>
            </a:r>
            <a:r>
              <a:rPr lang="ru-RU" sz="2800" dirty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835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 план действий 05.11 (1)</Template>
  <TotalTime>4148</TotalTime>
  <Words>1189</Words>
  <Application>Microsoft Office PowerPoint</Application>
  <PresentationFormat>Экран (4:3)</PresentationFormat>
  <Paragraphs>166</Paragraphs>
  <Slides>26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Обычная</vt:lpstr>
      <vt:lpstr>Кыргызстан Кооперативдер Союзу</vt:lpstr>
      <vt:lpstr>Кыргызстан Кооперативдер Союзу</vt:lpstr>
      <vt:lpstr>Кыргызстан Кооперативдер Союзунун максаты</vt:lpstr>
      <vt:lpstr>Мыйзам боюнча</vt:lpstr>
      <vt:lpstr>Айыл чарба кооперативдерин мамлекет тарабынан колдоо жагы</vt:lpstr>
      <vt:lpstr>Айыл чарба кооперативдерин мамлекет тарабынан колдоо жагы</vt:lpstr>
      <vt:lpstr>　 Видение кооперативной структуры и  их системы  (село -- район/область -- республика) 　</vt:lpstr>
      <vt:lpstr>Товардык жана сервистик кооператив же жаны моделдеги кооператив                      (комплекс услуг)</vt:lpstr>
      <vt:lpstr>Бул системаны кантип курабыз аны эмнеден баштоо керек?</vt:lpstr>
      <vt:lpstr>Программа эмнелерди камтыш керек?</vt:lpstr>
      <vt:lpstr>Программа эмнелерди камтыш керек?</vt:lpstr>
      <vt:lpstr>Программа эмнелерди камтыш керек?</vt:lpstr>
      <vt:lpstr>Ожидаемые результаты  (создание кооперативной структуры и  их системы)</vt:lpstr>
      <vt:lpstr>Финансы-кредит жана инвестиция маселери боюнча</vt:lpstr>
      <vt:lpstr>Финансы-кредит жана инвестиция маселери боюнча </vt:lpstr>
      <vt:lpstr>Сатуу жана жабдуу маселери боюнча </vt:lpstr>
      <vt:lpstr>Сатуу жана жабдуу маселери боюнча</vt:lpstr>
      <vt:lpstr>  Союзда даярдалып жаткан пилоттук проектер: </vt:lpstr>
      <vt:lpstr> Пилоттук проектер бюнча программада өндүрүштөн сырткары : </vt:lpstr>
      <vt:lpstr>Проект по сушке фруктов и овощей </vt:lpstr>
      <vt:lpstr>Маалымат жеткируу, методикалык кызматтар жана окуу, консультация иштери</vt:lpstr>
      <vt:lpstr>Өз ара камсыздоо фонду</vt:lpstr>
      <vt:lpstr>Жыйынтыктоо</vt:lpstr>
      <vt:lpstr>Жыйынтыктоо</vt:lpstr>
      <vt:lpstr>Жыйынтыктоо</vt:lpstr>
      <vt:lpstr>Слайд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Rano</dc:creator>
  <cp:lastModifiedBy>owner</cp:lastModifiedBy>
  <cp:revision>371</cp:revision>
  <dcterms:created xsi:type="dcterms:W3CDTF">2008-02-05T08:30:12Z</dcterms:created>
  <dcterms:modified xsi:type="dcterms:W3CDTF">2014-07-25T17:59:36Z</dcterms:modified>
</cp:coreProperties>
</file>