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8"/>
  </p:notesMasterIdLst>
  <p:sldIdLst>
    <p:sldId id="285" r:id="rId3"/>
    <p:sldId id="262" r:id="rId4"/>
    <p:sldId id="280" r:id="rId5"/>
    <p:sldId id="299" r:id="rId6"/>
    <p:sldId id="284" r:id="rId7"/>
    <p:sldId id="282" r:id="rId8"/>
    <p:sldId id="278" r:id="rId9"/>
    <p:sldId id="283" r:id="rId10"/>
    <p:sldId id="259" r:id="rId11"/>
    <p:sldId id="286" r:id="rId12"/>
    <p:sldId id="264" r:id="rId13"/>
    <p:sldId id="270" r:id="rId14"/>
    <p:sldId id="290" r:id="rId15"/>
    <p:sldId id="297" r:id="rId16"/>
    <p:sldId id="298" r:id="rId17"/>
    <p:sldId id="291" r:id="rId18"/>
    <p:sldId id="274" r:id="rId19"/>
    <p:sldId id="294" r:id="rId20"/>
    <p:sldId id="295" r:id="rId21"/>
    <p:sldId id="296" r:id="rId22"/>
    <p:sldId id="275" r:id="rId23"/>
    <p:sldId id="276" r:id="rId24"/>
    <p:sldId id="268" r:id="rId25"/>
    <p:sldId id="288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ED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80;&#1076;&#1072;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lineChart>
        <c:grouping val="standard"/>
        <c:ser>
          <c:idx val="0"/>
          <c:order val="0"/>
          <c:tx>
            <c:strRef>
              <c:f>Лист1!$E$9</c:f>
              <c:strCache>
                <c:ptCount val="1"/>
                <c:pt idx="0">
                  <c:v>КФХ</c:v>
                </c:pt>
              </c:strCache>
            </c:strRef>
          </c:tx>
          <c:spPr>
            <a:ln w="69850"/>
          </c:spPr>
          <c:marker>
            <c:symbol val="none"/>
          </c:marker>
          <c:dLbls>
            <c:dLbl>
              <c:idx val="1"/>
              <c:layout>
                <c:manualLayout>
                  <c:x val="-5.7291666666666713E-2"/>
                  <c:y val="-7.8703703703704095E-2"/>
                </c:manualLayout>
              </c:layout>
              <c:showVal val="1"/>
            </c:dLbl>
            <c:dLbl>
              <c:idx val="2"/>
              <c:layout>
                <c:manualLayout>
                  <c:x val="-6.5104166666666671E-2"/>
                  <c:y val="-5.0925925925926201E-2"/>
                </c:manualLayout>
              </c:layout>
              <c:showVal val="1"/>
            </c:dLbl>
            <c:dLbl>
              <c:idx val="3"/>
              <c:layout>
                <c:manualLayout>
                  <c:x val="-2.6041666666666928E-2"/>
                  <c:y val="-4.6296296296296696E-2"/>
                </c:manualLayout>
              </c:layout>
              <c:showVal val="1"/>
            </c:dLbl>
            <c:dLbl>
              <c:idx val="4"/>
              <c:layout>
                <c:manualLayout>
                  <c:x val="-1.562500000000008E-2"/>
                  <c:y val="-1.3888888888889029E-2"/>
                </c:manualLayout>
              </c:layout>
              <c:showVal val="1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Лист1!$F$8:$J$8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Лист1!$F$9:$J$9</c:f>
              <c:numCache>
                <c:formatCode>#,##0</c:formatCode>
                <c:ptCount val="5"/>
                <c:pt idx="0">
                  <c:v>300162</c:v>
                </c:pt>
                <c:pt idx="1">
                  <c:v>313061</c:v>
                </c:pt>
                <c:pt idx="2">
                  <c:v>323555</c:v>
                </c:pt>
                <c:pt idx="3">
                  <c:v>321879</c:v>
                </c:pt>
                <c:pt idx="4">
                  <c:v>318815</c:v>
                </c:pt>
              </c:numCache>
            </c:numRef>
          </c:val>
        </c:ser>
        <c:marker val="1"/>
        <c:axId val="50291072"/>
        <c:axId val="50292608"/>
      </c:lineChart>
      <c:catAx>
        <c:axId val="50291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292608"/>
        <c:crosses val="autoZero"/>
        <c:auto val="1"/>
        <c:lblAlgn val="ctr"/>
        <c:lblOffset val="100"/>
      </c:catAx>
      <c:valAx>
        <c:axId val="5029260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291072"/>
        <c:crosses val="autoZero"/>
        <c:crossBetween val="between"/>
        <c:majorUnit val="10000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893285214348209"/>
          <c:y val="0.18091462525517643"/>
          <c:w val="0.85070603674540979"/>
          <c:h val="0.67797025371829134"/>
        </c:manualLayout>
      </c:layout>
      <c:lineChart>
        <c:grouping val="standard"/>
        <c:ser>
          <c:idx val="0"/>
          <c:order val="0"/>
          <c:tx>
            <c:strRef>
              <c:f>Лист1!$E$6</c:f>
              <c:strCache>
                <c:ptCount val="1"/>
                <c:pt idx="0">
                  <c:v>Кооперативы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4.7222222222222332E-2"/>
                  <c:y val="-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-2.2222222222222202E-2"/>
                  <c:y val="-3.7037037037037056E-2"/>
                </c:manualLayout>
              </c:layout>
              <c:showVal val="1"/>
            </c:dLbl>
            <c:dLbl>
              <c:idx val="3"/>
              <c:layout>
                <c:manualLayout>
                  <c:x val="-2.2222222222222251E-2"/>
                  <c:y val="-4.1666666666666664E-2"/>
                </c:manualLayout>
              </c:layout>
              <c:showVal val="1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Лист1!$F$5:$K$5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Лист1!$F$6:$K$6</c:f>
              <c:numCache>
                <c:formatCode>#,##0</c:formatCode>
                <c:ptCount val="6"/>
                <c:pt idx="0">
                  <c:v>926</c:v>
                </c:pt>
                <c:pt idx="1">
                  <c:v>1240</c:v>
                </c:pt>
                <c:pt idx="2">
                  <c:v>999</c:v>
                </c:pt>
                <c:pt idx="3">
                  <c:v>832</c:v>
                </c:pt>
                <c:pt idx="4">
                  <c:v>651</c:v>
                </c:pt>
                <c:pt idx="5">
                  <c:v>374</c:v>
                </c:pt>
              </c:numCache>
            </c:numRef>
          </c:val>
        </c:ser>
        <c:marker val="1"/>
        <c:axId val="50329088"/>
        <c:axId val="50330624"/>
      </c:lineChart>
      <c:catAx>
        <c:axId val="50329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330624"/>
        <c:crosses val="autoZero"/>
        <c:auto val="1"/>
        <c:lblAlgn val="ctr"/>
        <c:lblOffset val="100"/>
      </c:catAx>
      <c:valAx>
        <c:axId val="5033062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329088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009D-F18B-4527-93E7-D487FEEC2D8C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44DC5-1142-4B37-BB67-83FD8B34F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E179C-6845-402C-AD3B-004067C140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8BA2A8C1-985F-4AC7-8AC7-D3568049EF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04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71D6B-6EF0-4CF5-BBED-08353EB08A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58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68C6-7EE7-4AA9-84A3-557FA88FE2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77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2FE20E7-C6F3-4A6D-996B-B935EC2A3C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17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366B9483-FD64-4577-84D6-E19C7C9FC0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76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ACDBD-9692-4E2B-9FD4-9A2820FFA9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1851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95CD2-5EC1-431B-A15F-D5E95604D7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1033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A718EA1-545F-47AD-ABF8-36912DE033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91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09E3-5110-4675-8B25-3CF6EF1B3C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85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CD1F729-E9C2-41B7-AFA8-3544D6C4AE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3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0FEA3FD-BAE5-4028-A757-A57E26D84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85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23232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23232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87A25-B8C4-437B-BB4E-02F9B749FFAB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55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23232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23232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87A25-B8C4-437B-BB4E-02F9B749FFAB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Республикасындагы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кыймылынын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онугуу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жолундагы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койгойлор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алардын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чечилуу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Иманбекова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Айнура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Касымкуловна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Безымянный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143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769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637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Биз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изилдеген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коптогон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мамлекттердин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тажырыйбасында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кооперативдерди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колдоо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Олконун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азык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тулук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коопсуздугу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саясаты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аталган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программалардын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саясаттардын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алкагында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ишке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ашкан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Ал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эми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Япониянын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тажырыйбасын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карасак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системасын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мамлекет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агрардык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социалдык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саясаттарын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жургузуудогу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канал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катары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колдонушат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ошентип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, эл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мамлекттин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ортосунда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копуро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болуп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турат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28215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онуктуруу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5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Мамлекетибизде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болгондуктан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онуктуруу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иштелип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зарыл.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баардык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койгойлорду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камтылып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келечекте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структуралар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тузулуп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КР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айланышы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кинчиден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аткарылышын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козомолдоп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тузуу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зарыл.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01622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онуктуруу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чечимдерди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Финансы-кредит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инвестиция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маселери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Сатуу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жабдуу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маселери</a:t>
            </a:r>
            <a:endParaRPr lang="ru-RU" sz="4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Камсыздандыруу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маселеси</a:t>
            </a:r>
            <a:endParaRPr lang="ru-RU" sz="4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жеткируу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методикалык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кызматтар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консультация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иштери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endParaRPr lang="ru-RU" sz="4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Салык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фондун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тарифтери</a:t>
            </a:r>
            <a:endParaRPr lang="ru-RU" sz="4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Мамлекеттин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фондусунан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ижарага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жерди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пайдалануу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маселери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Жергиликтуу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бийлик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кооперативдердин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ортосундагы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мамилелерди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чындоо</a:t>
            </a:r>
            <a:endParaRPr lang="ru-RU" sz="4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4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Мыйзам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базана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байланышкан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маселерди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жонго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салуу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/>
              <a:t>(ар </a:t>
            </a:r>
            <a:r>
              <a:rPr lang="ru-RU" sz="2400" dirty="0" err="1"/>
              <a:t>кандай</a:t>
            </a:r>
            <a:r>
              <a:rPr lang="ru-RU" sz="2400" dirty="0"/>
              <a:t> </a:t>
            </a:r>
            <a:r>
              <a:rPr lang="ru-RU" sz="2400" dirty="0" err="1"/>
              <a:t>аталыштагы</a:t>
            </a:r>
            <a:r>
              <a:rPr lang="ru-RU" sz="2400" dirty="0"/>
              <a:t> </a:t>
            </a:r>
            <a:r>
              <a:rPr lang="ru-RU" sz="2400" dirty="0" err="1"/>
              <a:t>кооперативдердин</a:t>
            </a:r>
            <a:r>
              <a:rPr lang="ru-RU" sz="2400" dirty="0"/>
              <a:t> </a:t>
            </a:r>
            <a:r>
              <a:rPr lang="ru-RU" sz="2400" dirty="0" err="1"/>
              <a:t>аталыштарын</a:t>
            </a:r>
            <a:r>
              <a:rPr lang="ru-RU" sz="2400" dirty="0"/>
              <a:t> </a:t>
            </a:r>
            <a:r>
              <a:rPr lang="ru-RU" sz="2400" dirty="0" err="1"/>
              <a:t>бир</a:t>
            </a:r>
            <a:r>
              <a:rPr lang="ru-RU" sz="2400" dirty="0"/>
              <a:t> </a:t>
            </a:r>
            <a:r>
              <a:rPr lang="ru-RU" sz="2400" dirty="0" err="1"/>
              <a:t>тушунуко</a:t>
            </a:r>
            <a:r>
              <a:rPr lang="ru-RU" sz="2400" dirty="0"/>
              <a:t> </a:t>
            </a:r>
            <a:r>
              <a:rPr lang="ru-RU" sz="2400" dirty="0" err="1"/>
              <a:t>алып</a:t>
            </a:r>
            <a:r>
              <a:rPr lang="ru-RU" sz="2400" dirty="0"/>
              <a:t> </a:t>
            </a:r>
            <a:r>
              <a:rPr lang="ru-RU" sz="2400" dirty="0" err="1"/>
              <a:t>келуу</a:t>
            </a:r>
            <a:r>
              <a:rPr lang="ru-RU" sz="2400" dirty="0"/>
              <a:t> –</a:t>
            </a:r>
            <a:r>
              <a:rPr lang="ru-RU" sz="2400" dirty="0" err="1"/>
              <a:t>б.а</a:t>
            </a:r>
            <a:r>
              <a:rPr lang="ru-RU" sz="2400" dirty="0"/>
              <a:t>. </a:t>
            </a:r>
            <a:r>
              <a:rPr lang="ru-RU" sz="2400" dirty="0" smtClean="0"/>
              <a:t>сельхоз </a:t>
            </a:r>
            <a:r>
              <a:rPr lang="ru-RU" sz="2400" dirty="0"/>
              <a:t>кооператив, семенной кооператив, производственный кооператив, </a:t>
            </a:r>
            <a:r>
              <a:rPr lang="ru-RU" sz="2400" dirty="0" err="1"/>
              <a:t>переработывающий</a:t>
            </a:r>
            <a:r>
              <a:rPr lang="ru-RU" sz="2400" dirty="0"/>
              <a:t>, сервисный кооператив, </a:t>
            </a:r>
            <a:r>
              <a:rPr lang="ru-RU" sz="2400" dirty="0" err="1"/>
              <a:t>товардык-сервистик</a:t>
            </a:r>
            <a:r>
              <a:rPr lang="ru-RU" sz="2400" dirty="0"/>
              <a:t> кооператив </a:t>
            </a:r>
            <a:r>
              <a:rPr lang="ru-RU" sz="2400" dirty="0" err="1"/>
              <a:t>ж.б</a:t>
            </a:r>
            <a:r>
              <a:rPr lang="ru-RU" sz="2400" dirty="0"/>
              <a:t>., </a:t>
            </a:r>
            <a:r>
              <a:rPr lang="ru-RU" sz="2400" dirty="0" err="1"/>
              <a:t>техсервис</a:t>
            </a:r>
            <a:r>
              <a:rPr lang="ru-RU" sz="2400" dirty="0"/>
              <a:t>)</a:t>
            </a:r>
          </a:p>
          <a:p>
            <a:pPr algn="just"/>
            <a:endParaRPr lang="ru-RU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B6FB-AE75-4AFD-A62C-C99676543F5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эмнелерди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озуно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камтыш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4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Жакынкы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жасалчу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Мамлекеттен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берилип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жатакан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женилдетилген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кредиттен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квота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беруу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Таркатуу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жагы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формалдуу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болбош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коюлган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иштелип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чыгыш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М: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мучолордун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50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ашык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болусун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мучолорунун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жеринин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колому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20-30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гектардан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ашык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сыяктуу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ченемдерди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коюп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ошого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жараша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насыянын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коломун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белгилоо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Ж.о.э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кооперативдик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принциптердин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сакталышы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кылуу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B6FB-AE75-4AFD-A62C-C99676543F5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Финансы-кредит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1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Алыскы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аткарылуучу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Дуйнолук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практикада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пайыздагы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насыяны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Кооперативдик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банк»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берип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анткени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банктын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насыя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алуучулары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ээлери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оздору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дыйкандар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болгондуктан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насыянын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наркы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жогору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ортомчунун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маржасы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Японияда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2-3%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тузот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Финансы-кредит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7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барууда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2013-жылы 1-КООПЕРАТИВДИК ФОРУМ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откоруп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жыйынтыгында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жумушчу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тузулуп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мыйзамдын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концепциясы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иштелип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чыкан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эле.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максатыбызга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жетип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келечекте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банк»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иштеп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калса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насыя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жагы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абдан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 женил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арзан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болмок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М: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Японияда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азыркы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биздикиндей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чарба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банкты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алышкан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1987-жылы эле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аяктаган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Финансы-кредит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1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максатты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ашыруунун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бирден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жолу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пилоттук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жолу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кандайдыр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пилоттук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долбоорлорду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ашыруунун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кооперативдик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системаны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тузуу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пилоттук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долбоорго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кластерди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тандап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ашыруунун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босогосунда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Жогоруда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айтылган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женилдетилген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каражаттсыз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долбоордун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ашышы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кыйын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болот,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ошондуктан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долбоорлорду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баштоодон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мурда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финансы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жагын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издедик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жабдуу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3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204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Кооперативдердин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манызын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тушундуруу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максатында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маалыматттарды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беруу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телерадиодон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пландуу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турдо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туруу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телерадиодон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убакыт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болуу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жагы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иштерин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баруу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коп деле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кыйынчылыка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жаратпайт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анткени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уюмдардын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кобу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кажылайт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азырынча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чараларды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баруудабыз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B6FB-AE75-4AFD-A62C-C99676543F5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методикалык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кызматтар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консультация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иштери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2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Союздун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демилгеси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коптогон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соцфондун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толомдоруно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чечилген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жаныдан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иштелип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чыккан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баардык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салыктардан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бошотулган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Бирок ал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чектоолор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калгандыктан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кайрадан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демилге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2012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жылыдын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8-августуна КР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№154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жарлыгы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тузотуу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киргизилди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 КР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жарлыгы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соцфондун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толомдору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азайган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 17,25% тин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ордуна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2%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толойт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Жумушчу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озунун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пенсиялык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фондуна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толойт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B6FB-AE75-4AFD-A62C-C99676543F5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фондун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толомдорунун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2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Мамлекеттин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фондусунан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жерди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ижарага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алууда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ауксонго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катышбастан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тузмо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-туз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жагы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каралган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Ижара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акысынынын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колому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салыгынын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коломунон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эседен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ашык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болбош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сунуш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киргизилген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жергиликтуу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бийлик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кооперативдердин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ортосундагы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мамилелерди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чындоо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чаралар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экенин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жолу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тактоо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(конкретный </a:t>
            </a:r>
            <a:r>
              <a:rPr lang="ru-RU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механизмди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иштеп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чыгуу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бийлик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4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Айыл чарба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багытындагы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жерлерди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мамлекеттен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ажыратуунун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менчиктештируунун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натыйжасында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300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минден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ашуун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дыйкан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чарбалар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тузулуп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бугунку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кунго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азык-тулуктордуу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ондуруп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сыяктуу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эле,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откорууго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байланыштуу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чечилиши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кыйла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койгойлуу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маселени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жараткан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кыйынчылыктарга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дуушар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i="1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болушууда</a:t>
            </a:r>
            <a:r>
              <a:rPr lang="ru-RU" sz="3200" i="1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kern="1500" dirty="0" smtClean="0"/>
          </a:p>
          <a:p>
            <a:endParaRPr lang="ru-RU" kern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Кириш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4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7" cy="4209331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Бизде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камсыздоо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онуккон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ошондуктан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барууда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эксперттердин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консультациясын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алууга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муктажбыз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Демек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эксперт же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болбосо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проектти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тартуу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максатта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барууда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Япониянын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тажырыйбасын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натыйжалуу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болот,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себеби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кооперативдик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камсыздоо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абдан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онуккон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реалдуу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B6FB-AE75-4AFD-A62C-C99676543F5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Камсыздандыруу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6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Жогоруда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айтылгандардын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баардыгын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жонго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салууда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уюмдардын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консультациясы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жардамы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абдан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маанилуу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бирок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азыркы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тапта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КРда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колдоо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уюм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иштебейт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Мындан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7-8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мурда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ГТЦ Эл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уюму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Товардык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сервистик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онуктуруу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(2003-2007)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долбоордун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алкагында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2004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кооперативдерин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иштелип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чыкан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кабыл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алынган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февраль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айында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140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башын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бириктирип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Кыргызстан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Союзун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(ККС)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туптоп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берип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ишин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аяктаган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Учурдагы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койгойлорду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чечуу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9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1" cy="4320480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Азыркы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ГТЦ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баштаган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иштерди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улантып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Союздун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кызматкерлери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онуктуруу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иштелип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чыккан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Бирок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кандайдыр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себептерден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МСХ и М КР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окмотко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откоро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албай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бугунку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кундо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кайрадан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жатабыз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кээ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озунун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актуалдыгын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жоготту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М: </a:t>
            </a:r>
            <a:r>
              <a:rPr lang="ru-RU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салык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соцфонд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толомдору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койгойлорду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9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Autofit/>
          </a:bodyPr>
          <a:lstStyle/>
          <a:p>
            <a:pPr algn="just"/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Кыргызстан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Союзу 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Япондук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уюм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(ЖАЙКА )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кызматташууда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Алардын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кооперативдик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бизге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абдан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ылайыктуу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экен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Азыркы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онуктуруу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баштоо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максатында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изилдоо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иштери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жургузулуп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жатат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Изилдоо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2012-жылдан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башталган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долбоорду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келуудо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коомдук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уюм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аракет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кылбастан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Япония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элчилигине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кайрылуусу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койгойлорду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чечуунун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68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B1CFF-9E25-49E9-AFA4-A6080404447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928710"/>
          </a:xfrm>
        </p:spPr>
        <p:txBody>
          <a:bodyPr/>
          <a:lstStyle/>
          <a:p>
            <a:r>
              <a:rPr lang="ru-RU" dirty="0" smtClean="0"/>
              <a:t>Японская система кооперации</a:t>
            </a:r>
            <a:endParaRPr lang="ru-RU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42844" y="1214422"/>
          <a:ext cx="8858312" cy="5357850"/>
        </p:xfrm>
        <a:graphic>
          <a:graphicData uri="http://schemas.openxmlformats.org/presentationml/2006/ole">
            <p:oleObj spid="_x0000_s6157" name="Слайд" r:id="rId3" imgW="4599456" imgH="3448839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912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07157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Ожидаемые результаты </a:t>
            </a:r>
            <a:b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Book Antiqua" pitchFamily="18" charset="0"/>
              </a:rPr>
              <a:t>(создание кооперативной структуры и  их системы)</a:t>
            </a:r>
            <a:endParaRPr lang="ru-RU" sz="27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04864"/>
            <a:ext cx="2071702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Руководство</a:t>
            </a:r>
            <a:r>
              <a:rPr lang="en-US" b="1" dirty="0" smtClean="0">
                <a:solidFill>
                  <a:srgbClr val="7030A0"/>
                </a:solidFill>
              </a:rPr>
              <a:t>/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консультация, обучение, аудит и информация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213984"/>
            <a:ext cx="2071702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Экономические</a:t>
            </a:r>
            <a:r>
              <a:rPr lang="en-US" dirty="0" smtClean="0"/>
              <a:t>/</a:t>
            </a:r>
            <a:r>
              <a:rPr lang="ru-RU" dirty="0" smtClean="0"/>
              <a:t>обеспечение и сбыт (торговля)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2213984"/>
            <a:ext cx="1928826" cy="114300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Взаимное страхование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204864"/>
            <a:ext cx="1928826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Кредитование, депозит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1000103" y="3571875"/>
            <a:ext cx="571504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14348" y="3857628"/>
            <a:ext cx="7572428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Региональные(федерации) </a:t>
            </a:r>
            <a:r>
              <a:rPr lang="ru-RU" sz="2000" dirty="0" smtClean="0"/>
              <a:t>комплексные и специализированные кооперативы </a:t>
            </a:r>
            <a:r>
              <a:rPr lang="ru-RU" sz="2000" i="1" dirty="0" smtClean="0"/>
              <a:t>(в состав входит несколько сельских кооперативов)</a:t>
            </a:r>
            <a:endParaRPr lang="ru-RU" sz="2000" i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3286114" y="3571875"/>
            <a:ext cx="571504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357816" y="3571875"/>
            <a:ext cx="571504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7572394" y="3571875"/>
            <a:ext cx="571504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14348" y="5373216"/>
            <a:ext cx="7643866" cy="841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Сельские</a:t>
            </a:r>
            <a:r>
              <a:rPr lang="ru-RU" sz="2000" dirty="0" smtClean="0"/>
              <a:t> комплексные и специализированные кооперативы 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i="1" dirty="0" smtClean="0"/>
              <a:t>объединяют  фермеров в одном селе и/или Айыл</a:t>
            </a:r>
            <a:r>
              <a:rPr lang="ru-RU" sz="2000" dirty="0" smtClean="0"/>
              <a:t> </a:t>
            </a:r>
            <a:r>
              <a:rPr lang="ru-RU" sz="2000" dirty="0" err="1" smtClean="0"/>
              <a:t>Окмоту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500562" y="4786323"/>
            <a:ext cx="35721" cy="357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71472" y="1285860"/>
            <a:ext cx="1714512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СОЮЗ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1285860"/>
            <a:ext cx="1643074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Кооператив </a:t>
            </a:r>
            <a:r>
              <a:rPr lang="ru-RU" dirty="0" err="1" smtClean="0"/>
              <a:t>ный</a:t>
            </a:r>
            <a:r>
              <a:rPr lang="ru-RU" dirty="0" smtClean="0"/>
              <a:t> банк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786314" y="1285860"/>
            <a:ext cx="1785950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Центральный кооператив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000892" y="1285860"/>
            <a:ext cx="1643074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Страховой кооператив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7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Насыяларды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Насыянын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кымбаттыгы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Техникалардын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эскилиги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Уроондор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эскиргендиги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Сатууда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баанын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арзандыгы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сатуудагы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ортомчулардын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коптугу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Камсыздандыруунун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жоктугу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ж.б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койгойлор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97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берилип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женилдетилген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таратуудагы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токтомдун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келбегендиги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айыл чарба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багыттындагы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жердин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болушун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алышын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бирок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жузундо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мучолоруно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корсотушот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 эми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мыйзамдарына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келбейт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Учурдагы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койгойлордун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болугу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6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Дуйнолук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тажырыйбаларга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таянсак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ушундай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койгойлуу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маселерди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чечуунун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жонокой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саналат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Ошондуктан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агардык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реформасын</a:t>
            </a:r>
            <a:r>
              <a:rPr lang="ru-RU" sz="3200" kern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андан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ары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онуктуруунун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пай </a:t>
            </a:r>
            <a:r>
              <a:rPr lang="ru-RU" sz="3200" b="1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дубалы</a:t>
            </a:r>
            <a:r>
              <a:rPr lang="ru-RU" sz="3200" b="1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катары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тузуунун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оркундотуунун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зарылчылыгы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келип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чыгат</a:t>
            </a:r>
            <a:r>
              <a:rPr lang="ru-RU" sz="32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i="1" kern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Койгойлордуу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чечуунун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91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2852"/>
            <a:ext cx="6952856" cy="1000132"/>
          </a:xfrm>
          <a:ln>
            <a:noFill/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																			</a:t>
            </a:r>
            <a:r>
              <a:rPr lang="ru-RU" sz="18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первого этапа проведения земельной и аграрной реформы в Кыргызской Республике</a:t>
            </a:r>
            <a:endParaRPr lang="ru-RU" sz="24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1" y="357166"/>
            <a:ext cx="1143008" cy="714380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596" y="2000240"/>
            <a:ext cx="8572560" cy="4125923"/>
          </a:xfrm>
          <a:noFill/>
          <a:ln>
            <a:noFill/>
          </a:ln>
        </p:spPr>
        <p:txBody>
          <a:bodyPr/>
          <a:lstStyle/>
          <a:p>
            <a:pPr lvl="0"/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5" y="1285860"/>
          <a:ext cx="8715436" cy="551041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572295"/>
                <a:gridCol w="1071570"/>
                <a:gridCol w="1071571"/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 реформы 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После </a:t>
                      </a:r>
                    </a:p>
                    <a:p>
                      <a:r>
                        <a:rPr lang="ru-RU" sz="1400" dirty="0" smtClean="0"/>
                        <a:t>реформы 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2012 год</a:t>
                      </a:r>
                      <a:endParaRPr lang="ru-RU" sz="1400" dirty="0"/>
                    </a:p>
                  </a:txBody>
                  <a:tcPr/>
                </a:tc>
              </a:tr>
              <a:tr h="189602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</a:t>
                      </a:r>
                      <a:r>
                        <a:rPr lang="ru-RU" sz="1600" b="1" dirty="0" smtClean="0"/>
                        <a:t>Наличие хозяйствующих</a:t>
                      </a:r>
                      <a:r>
                        <a:rPr lang="ru-RU" sz="1600" b="1" baseline="0" dirty="0" smtClean="0"/>
                        <a:t> субъектов сельского хозяйства , всего:</a:t>
                      </a:r>
                    </a:p>
                    <a:p>
                      <a:pPr algn="r"/>
                      <a:r>
                        <a:rPr lang="ru-RU" sz="1400" b="0" baseline="0" dirty="0" smtClean="0"/>
                        <a:t>в том числе совхозов</a:t>
                      </a:r>
                    </a:p>
                    <a:p>
                      <a:pPr algn="r"/>
                      <a:r>
                        <a:rPr lang="ru-RU" sz="1400" b="0" baseline="0" dirty="0" smtClean="0"/>
                        <a:t>колхозов</a:t>
                      </a:r>
                    </a:p>
                    <a:p>
                      <a:pPr algn="r"/>
                      <a:r>
                        <a:rPr lang="ru-RU" sz="1400" b="0" baseline="0" dirty="0" smtClean="0"/>
                        <a:t>крестьянские (фермерские) хозяйства</a:t>
                      </a:r>
                    </a:p>
                    <a:p>
                      <a:pPr algn="r"/>
                      <a:r>
                        <a:rPr lang="ru-RU" sz="1400" b="0" baseline="0" dirty="0" smtClean="0"/>
                        <a:t>коллективно-крестьянские хозяйства</a:t>
                      </a:r>
                    </a:p>
                    <a:p>
                      <a:pPr algn="r"/>
                      <a:r>
                        <a:rPr lang="ru-RU" sz="1400" b="0" dirty="0" smtClean="0"/>
                        <a:t>акционерные общества</a:t>
                      </a:r>
                    </a:p>
                    <a:p>
                      <a:pPr algn="r"/>
                      <a:r>
                        <a:rPr lang="ru-RU" sz="1400" b="0" dirty="0" smtClean="0"/>
                        <a:t>сельскохозяйственные кооперативы</a:t>
                      </a:r>
                    </a:p>
                    <a:p>
                      <a:pPr algn="r"/>
                      <a:r>
                        <a:rPr lang="ru-RU" sz="1400" b="0" dirty="0" smtClean="0"/>
                        <a:t>государственные хозяйства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516</a:t>
                      </a:r>
                    </a:p>
                    <a:p>
                      <a:r>
                        <a:rPr lang="ru-RU" sz="1400" dirty="0" smtClean="0"/>
                        <a:t>378</a:t>
                      </a:r>
                    </a:p>
                    <a:p>
                      <a:r>
                        <a:rPr lang="ru-RU" sz="1400" dirty="0" smtClean="0"/>
                        <a:t>138</a:t>
                      </a:r>
                    </a:p>
                    <a:p>
                      <a:r>
                        <a:rPr lang="ru-RU" sz="1400" dirty="0" smtClean="0"/>
                        <a:t>----</a:t>
                      </a:r>
                    </a:p>
                    <a:p>
                      <a:r>
                        <a:rPr lang="ru-RU" sz="1400" dirty="0" smtClean="0"/>
                        <a:t>----</a:t>
                      </a:r>
                    </a:p>
                    <a:p>
                      <a:r>
                        <a:rPr lang="ru-RU" sz="1400" dirty="0" smtClean="0"/>
                        <a:t>----</a:t>
                      </a:r>
                    </a:p>
                    <a:p>
                      <a:r>
                        <a:rPr lang="ru-RU" sz="1400" dirty="0" smtClean="0"/>
                        <a:t>----</a:t>
                      </a:r>
                    </a:p>
                    <a:p>
                      <a:r>
                        <a:rPr lang="ru-RU" sz="1400" dirty="0" smtClean="0"/>
                        <a:t>----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357 227</a:t>
                      </a:r>
                    </a:p>
                    <a:p>
                      <a:r>
                        <a:rPr lang="ru-RU" sz="1400" dirty="0" smtClean="0"/>
                        <a:t>----</a:t>
                      </a:r>
                    </a:p>
                    <a:p>
                      <a:r>
                        <a:rPr lang="ru-RU" sz="1400" dirty="0" smtClean="0"/>
                        <a:t>----</a:t>
                      </a:r>
                    </a:p>
                    <a:p>
                      <a:r>
                        <a:rPr lang="ru-RU" sz="1400" dirty="0" smtClean="0"/>
                        <a:t>356 642</a:t>
                      </a:r>
                    </a:p>
                    <a:p>
                      <a:r>
                        <a:rPr lang="ru-RU" sz="1400" dirty="0" smtClean="0"/>
                        <a:t>99</a:t>
                      </a:r>
                    </a:p>
                    <a:p>
                      <a:r>
                        <a:rPr lang="ru-RU" sz="1400" dirty="0" smtClean="0"/>
                        <a:t>42</a:t>
                      </a:r>
                    </a:p>
                    <a:p>
                      <a:r>
                        <a:rPr lang="ru-RU" sz="1400" dirty="0" smtClean="0"/>
                        <a:t>384</a:t>
                      </a:r>
                    </a:p>
                    <a:p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/>
                </a:tc>
              </a:tr>
              <a:tr h="145361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</a:t>
                      </a:r>
                      <a:r>
                        <a:rPr lang="ru-RU" sz="1600" b="1" dirty="0" smtClean="0"/>
                        <a:t>Наличие земель сельскохозяйственных</a:t>
                      </a:r>
                      <a:r>
                        <a:rPr lang="ru-RU" sz="1600" b="1" baseline="0" dirty="0" smtClean="0"/>
                        <a:t> угодий, всего в тыс. га </a:t>
                      </a:r>
                    </a:p>
                    <a:p>
                      <a:pPr algn="r"/>
                      <a:r>
                        <a:rPr lang="ru-RU" sz="1400" b="0" baseline="0" dirty="0" smtClean="0"/>
                        <a:t>в том числе  пашня </a:t>
                      </a:r>
                    </a:p>
                    <a:p>
                      <a:pPr algn="r"/>
                      <a:r>
                        <a:rPr lang="ru-RU" sz="1400" b="0" baseline="0" dirty="0" smtClean="0"/>
                        <a:t>многолетние насаждения</a:t>
                      </a:r>
                    </a:p>
                    <a:p>
                      <a:pPr algn="r"/>
                      <a:r>
                        <a:rPr lang="ru-RU" sz="1400" b="0" baseline="0" dirty="0" smtClean="0"/>
                        <a:t>сенокосы</a:t>
                      </a:r>
                    </a:p>
                    <a:p>
                      <a:pPr algn="r"/>
                      <a:r>
                        <a:rPr lang="ru-RU" sz="1400" b="0" baseline="0" dirty="0" smtClean="0"/>
                        <a:t>залежи</a:t>
                      </a:r>
                    </a:p>
                    <a:p>
                      <a:pPr algn="r"/>
                      <a:r>
                        <a:rPr lang="ru-RU" sz="1400" b="0" baseline="0" dirty="0" smtClean="0"/>
                        <a:t>пастбища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667</a:t>
                      </a:r>
                      <a:r>
                        <a:rPr lang="ru-RU" sz="1400" dirty="0" smtClean="0"/>
                        <a:t>,0</a:t>
                      </a:r>
                    </a:p>
                    <a:p>
                      <a:r>
                        <a:rPr lang="ru-RU" sz="1400" dirty="0" smtClean="0"/>
                        <a:t>1342,0</a:t>
                      </a:r>
                    </a:p>
                    <a:p>
                      <a:r>
                        <a:rPr lang="ru-RU" sz="1400" dirty="0" smtClean="0"/>
                        <a:t>26,0</a:t>
                      </a:r>
                    </a:p>
                    <a:p>
                      <a:r>
                        <a:rPr lang="ru-RU" sz="1400" dirty="0" smtClean="0"/>
                        <a:t>194,5</a:t>
                      </a:r>
                    </a:p>
                    <a:p>
                      <a:r>
                        <a:rPr lang="ru-RU" sz="1400" dirty="0" smtClean="0"/>
                        <a:t>0,5</a:t>
                      </a:r>
                    </a:p>
                    <a:p>
                      <a:r>
                        <a:rPr lang="ru-RU" sz="1400" dirty="0" smtClean="0"/>
                        <a:t>9104,0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10  413,6</a:t>
                      </a:r>
                    </a:p>
                    <a:p>
                      <a:r>
                        <a:rPr lang="ru-RU" sz="1400" dirty="0" smtClean="0"/>
                        <a:t>1113,6</a:t>
                      </a:r>
                    </a:p>
                    <a:p>
                      <a:r>
                        <a:rPr lang="en-US" sz="1400" dirty="0" smtClean="0"/>
                        <a:t>48</a:t>
                      </a:r>
                      <a:r>
                        <a:rPr lang="ru-RU" sz="1400" dirty="0" smtClean="0"/>
                        <a:t>,8</a:t>
                      </a:r>
                    </a:p>
                    <a:p>
                      <a:r>
                        <a:rPr lang="ru-RU" sz="1400" dirty="0" smtClean="0"/>
                        <a:t>77,9</a:t>
                      </a:r>
                    </a:p>
                    <a:p>
                      <a:r>
                        <a:rPr lang="ru-RU" sz="1400" dirty="0" smtClean="0"/>
                        <a:t>3,3</a:t>
                      </a:r>
                    </a:p>
                    <a:p>
                      <a:r>
                        <a:rPr lang="ru-RU" sz="1400" dirty="0" smtClean="0"/>
                        <a:t>91</a:t>
                      </a:r>
                      <a:r>
                        <a:rPr lang="en-US" sz="1400" dirty="0" smtClean="0"/>
                        <a:t>70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</a:tr>
              <a:tr h="1002541">
                <a:tc>
                  <a:txBody>
                    <a:bodyPr/>
                    <a:lstStyle/>
                    <a:p>
                      <a:r>
                        <a:rPr lang="ru-RU" sz="1600" b="0" i="1" dirty="0" smtClean="0"/>
                        <a:t>По данным</a:t>
                      </a:r>
                      <a:r>
                        <a:rPr lang="ru-RU" sz="1600" b="0" i="1" baseline="0" dirty="0" smtClean="0"/>
                        <a:t> НСК КР на 2012 г.</a:t>
                      </a:r>
                      <a:endParaRPr lang="ru-RU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94479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>
          <a:xfrm>
            <a:off x="1428728" y="214291"/>
            <a:ext cx="7572397" cy="9286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№</a:t>
            </a:r>
            <a:r>
              <a:rPr lang="en-US" sz="1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Количество действующих сельскохозяйственных кооперативов и крестьянских хозяйств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(единиц)</a:t>
            </a:r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142844" y="6357939"/>
            <a:ext cx="4643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cs typeface="Times New Roman" pitchFamily="18" charset="0"/>
              </a:rPr>
              <a:t>Источник: Национальный статистический комитет КР</a:t>
            </a:r>
            <a:r>
              <a:rPr lang="en-US" sz="1200" b="1" i="1" dirty="0">
                <a:cs typeface="Times New Roman" pitchFamily="18" charset="0"/>
              </a:rPr>
              <a:t> </a:t>
            </a:r>
            <a:endParaRPr lang="ru-RU" sz="1200" b="1" i="1" dirty="0"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000496" y="3429000"/>
          <a:ext cx="48768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00034" y="1214422"/>
          <a:ext cx="4429156" cy="25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2844" y="214290"/>
            <a:ext cx="1071571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667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Кооперативдин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идеясын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принциптеринин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пропагандалоо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тушундуруу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маалымат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беруу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иштери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массалык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маалымат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каражаттары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иш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чаралардын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жоктугу</a:t>
            </a:r>
            <a:endParaRPr lang="ru-RU" sz="30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кызматкерлердин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элдин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жаны</a:t>
            </a:r>
            <a:r>
              <a:rPr lang="ru-RU" sz="3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моделидеги</a:t>
            </a:r>
            <a:r>
              <a:rPr lang="ru-RU" sz="3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кооператив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жонундо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тушунуктун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жоктугу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М: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салыктар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элдер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билбейт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болбосо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кызматкерлер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кооператив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мучолоруно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кызат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корсотуучу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фермердик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уюм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экенин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билпейтейт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онукпой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8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Онуккон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мамлекттердин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тажырыйбасын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карасак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чарбасы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абдан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опурталдуу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болгондуктан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саясатынан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абдан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коз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эсептешкен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мамлекттин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азык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тулук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коопсуздугун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чечуудо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ролу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экенинин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белгилеп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чарба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кооперативдеринин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онугушууно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тараптуу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системалуу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турдо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колдоо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корсотушкон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Кооперативдерди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онуктуруу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2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1451</Words>
  <Application>Microsoft Office PowerPoint</Application>
  <PresentationFormat>Экран (4:3)</PresentationFormat>
  <Paragraphs>178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Эркер</vt:lpstr>
      <vt:lpstr>Волна</vt:lpstr>
      <vt:lpstr>Слайд</vt:lpstr>
      <vt:lpstr>      Кыргызстан  кооперативдер Союзу</vt:lpstr>
      <vt:lpstr>Кириш соз</vt:lpstr>
      <vt:lpstr>Учурдагы койгойлор</vt:lpstr>
      <vt:lpstr>Учурдагы койгойлордун дагы бир болугу</vt:lpstr>
      <vt:lpstr>Койгойлордуу чечуунун жолдору</vt:lpstr>
      <vt:lpstr>                                     результаты первого этапа проведения земельной и аграрной реформы в Кыргызской Республике</vt:lpstr>
      <vt:lpstr>                                                                                                                                                                           СЛАЙД №3 Количество действующих сельскохозяйственных кооперативов и крестьянских хозяйств (единиц)</vt:lpstr>
      <vt:lpstr>Эмне себептен кооперативдер онукпой жатат?</vt:lpstr>
      <vt:lpstr>Кооперативдерди уюштуруу жана онуктуруу учун эмне кылуу керек?</vt:lpstr>
      <vt:lpstr>Кооперативдерди уюштуруу жана онуктуруу учун эмне кылуу керек?</vt:lpstr>
      <vt:lpstr>Кооперативдерди уюштуруу жана онуктуруу учун кандай чечимдерди кабыл алуу керек?</vt:lpstr>
      <vt:lpstr>Программа эмнелерди озуно камтыш керек</vt:lpstr>
      <vt:lpstr>Финансы-кредит жана инвестиция маселери</vt:lpstr>
      <vt:lpstr>Финансы-кредит жана инвестиция маселери</vt:lpstr>
      <vt:lpstr>Финансы-кредит жана инвестиция маселери</vt:lpstr>
      <vt:lpstr>Сатуу жана жабдуу маселери</vt:lpstr>
      <vt:lpstr>Маалымат беруу, методикалык кызматтар жана окуу, консультация иштери боюнча</vt:lpstr>
      <vt:lpstr>Салык жана социалдык фондун толомдорунун тарифи</vt:lpstr>
      <vt:lpstr>Жергиликтуу бийлик жана жер боюнча</vt:lpstr>
      <vt:lpstr>Камсыздандыруу</vt:lpstr>
      <vt:lpstr>Учурдагы койгойлорду чечуу жолдору</vt:lpstr>
      <vt:lpstr>Учурдагы койгойлорду чечуу жолдору</vt:lpstr>
      <vt:lpstr>Учурдагы койгойлорду чечуунун жолдору</vt:lpstr>
      <vt:lpstr>Японская система кооперации</vt:lpstr>
      <vt:lpstr>Ожидаемые результаты  (создание кооперативной структуры и  их системы)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Ожидаемые результаты  (создание кооперативной структуры и  их системы)</dc:title>
  <cp:lastModifiedBy>owner</cp:lastModifiedBy>
  <cp:revision>71</cp:revision>
  <dcterms:modified xsi:type="dcterms:W3CDTF">2017-10-07T06:49:50Z</dcterms:modified>
</cp:coreProperties>
</file>